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1"/>
  </p:notesMasterIdLst>
  <p:handoutMasterIdLst>
    <p:handoutMasterId r:id="rId32"/>
  </p:handoutMasterIdLst>
  <p:sldIdLst>
    <p:sldId id="256" r:id="rId5"/>
    <p:sldId id="711" r:id="rId6"/>
    <p:sldId id="712" r:id="rId7"/>
    <p:sldId id="715" r:id="rId8"/>
    <p:sldId id="716" r:id="rId9"/>
    <p:sldId id="767" r:id="rId10"/>
    <p:sldId id="776" r:id="rId11"/>
    <p:sldId id="768" r:id="rId12"/>
    <p:sldId id="777" r:id="rId13"/>
    <p:sldId id="782" r:id="rId14"/>
    <p:sldId id="783" r:id="rId15"/>
    <p:sldId id="778" r:id="rId16"/>
    <p:sldId id="785" r:id="rId17"/>
    <p:sldId id="786" r:id="rId18"/>
    <p:sldId id="784" r:id="rId19"/>
    <p:sldId id="787" r:id="rId20"/>
    <p:sldId id="788" r:id="rId21"/>
    <p:sldId id="779" r:id="rId22"/>
    <p:sldId id="789" r:id="rId23"/>
    <p:sldId id="790" r:id="rId24"/>
    <p:sldId id="780" r:id="rId25"/>
    <p:sldId id="792" r:id="rId26"/>
    <p:sldId id="791" r:id="rId27"/>
    <p:sldId id="793" r:id="rId28"/>
    <p:sldId id="781" r:id="rId29"/>
    <p:sldId id="794" r:id="rId30"/>
  </p:sldIdLst>
  <p:sldSz cx="9144000" cy="6858000" type="screen4x3"/>
  <p:notesSz cx="9928225" cy="6797675"/>
  <p:custDataLst>
    <p:tags r:id="rId33"/>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15" autoAdjust="0"/>
    <p:restoredTop sz="94646" autoAdjust="0"/>
  </p:normalViewPr>
  <p:slideViewPr>
    <p:cSldViewPr>
      <p:cViewPr varScale="1">
        <p:scale>
          <a:sx n="79" d="100"/>
          <a:sy n="79" d="100"/>
        </p:scale>
        <p:origin x="1374"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05/08/2018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8/5/2018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2369497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030898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063424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186973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724255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1321918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1753533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4614813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5376930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977637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1895310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2686865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15660872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452472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31372794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27475025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967243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9832514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5422988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24.xml"/><Relationship Id="rId5" Type="http://schemas.openxmlformats.org/officeDocument/2006/relationships/slide" Target="../slides/slide21.xml"/><Relationship Id="rId4" Type="http://schemas.openxmlformats.org/officeDocument/2006/relationships/slide" Target="../slides/slide1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8028384" y="620688"/>
            <a:ext cx="86409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51520" y="620688"/>
            <a:ext cx="154121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1.1 – Project Definition</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1830314" y="620688"/>
            <a:ext cx="196827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1.2 – Project Planning Stage</a:t>
            </a:r>
            <a:endParaRPr lang="en-GB" sz="1100" b="1" dirty="0">
              <a:latin typeface="Arial" panose="020B0604020202020204" pitchFamily="34" charset="0"/>
              <a:cs typeface="Arial" panose="020B0604020202020204" pitchFamily="34" charset="0"/>
            </a:endParaRPr>
          </a:p>
        </p:txBody>
      </p:sp>
      <p:sp>
        <p:nvSpPr>
          <p:cNvPr id="13" name="Round Same Side Corner Rectangle 12">
            <a:hlinkClick r:id="rId5" action="ppaction://hlinksldjump"/>
          </p:cNvPr>
          <p:cNvSpPr/>
          <p:nvPr userDrawn="1"/>
        </p:nvSpPr>
        <p:spPr>
          <a:xfrm>
            <a:off x="3836171" y="620688"/>
            <a:ext cx="220067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1.3</a:t>
            </a:r>
            <a:r>
              <a:rPr lang="en-GB" sz="1100" b="1" baseline="0" dirty="0" smtClean="0">
                <a:latin typeface="Arial" panose="020B0604020202020204" pitchFamily="34" charset="0"/>
                <a:cs typeface="Arial" panose="020B0604020202020204" pitchFamily="34" charset="0"/>
              </a:rPr>
              <a:t> – Project </a:t>
            </a:r>
            <a:r>
              <a:rPr lang="en-GB" sz="1100" b="1" baseline="0" dirty="0" err="1" smtClean="0">
                <a:latin typeface="Arial" panose="020B0604020202020204" pitchFamily="34" charset="0"/>
                <a:cs typeface="Arial" panose="020B0604020202020204" pitchFamily="34" charset="0"/>
              </a:rPr>
              <a:t>DirectionStage</a:t>
            </a:r>
            <a:endParaRPr lang="en-GB" sz="1100" b="1" dirty="0">
              <a:latin typeface="Arial" panose="020B0604020202020204" pitchFamily="34" charset="0"/>
              <a:cs typeface="Arial" panose="020B0604020202020204" pitchFamily="34" charset="0"/>
            </a:endParaRPr>
          </a:p>
        </p:txBody>
      </p:sp>
      <p:sp>
        <p:nvSpPr>
          <p:cNvPr id="16" name="Round Same Side Corner Rectangle 15">
            <a:hlinkClick r:id="rId6" action="ppaction://hlinksldjump"/>
          </p:cNvPr>
          <p:cNvSpPr/>
          <p:nvPr userDrawn="1"/>
        </p:nvSpPr>
        <p:spPr>
          <a:xfrm>
            <a:off x="6074426" y="620688"/>
            <a:ext cx="191637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1.4 – Project Closure Stage</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hyperlink" Target="LO1%20-%20Resources/LO1%20-%20Task%2005%20-%20Project%20Proposal%20Template.doc"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LO1%20-%20Resources/LO1%20-%20Task%2005%20-%20Project%20Proposal%20Template%20Instructions.doc"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hyperlink" Target="LO1%20-%20Resources/LO1%20-%20Task%2007%20-%20Communications%20Plan%20Template.doc"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LO1%20-%20Resources/LO1%20-%20Task%2007%20-%20Communications%20Plan%20Instructions.doc"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LO1%20-%20Resources/LO1%20-%20Task%2009%20-%20Project%20Plan.doc"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LO1%20-%20Resources/LO1%20-%20Task%2009%20-%20Project%20Plan%20-%20Instructions.doc"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png"/><Relationship Id="rId4" Type="http://schemas.openxmlformats.org/officeDocument/2006/relationships/image" Target="../media/image7.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LO1%20-%20Resources/LO1%20-%20Task%2009%20-%20Project%20Plan%20-%20Instructions.doc" TargetMode="External"/><Relationship Id="rId3" Type="http://schemas.openxmlformats.org/officeDocument/2006/relationships/hyperlink" Target="LO1%20-%20Resources/LO1%20-%20Task%2005%20-%20Project%20Proposal%20Template.doc" TargetMode="External"/><Relationship Id="rId7" Type="http://schemas.openxmlformats.org/officeDocument/2006/relationships/hyperlink" Target="LO1%20-%20Resources/LO1%20-%20Task%2009%20-%20Project%20Plan.doc"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LO1%20-%20Resources/LO1%20-%20Task%2007%20-%20Communications%20Plan%20Instructions.doc" TargetMode="External"/><Relationship Id="rId5" Type="http://schemas.openxmlformats.org/officeDocument/2006/relationships/hyperlink" Target="LO1%20-%20Resources/LO1%20-%20Task%2007%20-%20Communications%20Plan%20Template.doc" TargetMode="External"/><Relationship Id="rId4" Type="http://schemas.openxmlformats.org/officeDocument/2006/relationships/hyperlink" Target="LO1%20-%20Resources/LO1%20-%20Task%2005%20-%20Project%20Proposal%20Template%20Instructions.doc"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22920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LO1 - Understand the Stages </a:t>
            </a:r>
            <a:r>
              <a:rPr lang="en-US"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a:t>
            </a:r>
            <a:r>
              <a:rPr lang="en-US"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Project Management</a:t>
            </a:r>
            <a:endParaRPr lang="en-GB"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492716"/>
          </a:xfrm>
          <a:prstGeom prst="rect">
            <a:avLst/>
          </a:prstGeom>
          <a:noFill/>
        </p:spPr>
        <p:txBody>
          <a:bodyPr wrap="square" rtlCol="0">
            <a:spAutoFit/>
          </a:bodyPr>
          <a:lstStyle/>
          <a:p>
            <a:pPr algn="r"/>
            <a:r>
              <a:rPr lang="en-GB" sz="2800" dirty="0"/>
              <a:t> Cambridge </a:t>
            </a:r>
            <a:r>
              <a:rPr lang="en-GB" sz="2800" b="1" dirty="0"/>
              <a:t>TECHNICALS- LEVEL 3 </a:t>
            </a:r>
          </a:p>
          <a:p>
            <a:pPr algn="r"/>
            <a:r>
              <a:rPr lang="en-GB" sz="3100" dirty="0"/>
              <a:t> </a:t>
            </a:r>
            <a:r>
              <a:rPr lang="en-GB" sz="3100" b="1" dirty="0"/>
              <a:t>Unit </a:t>
            </a:r>
            <a:r>
              <a:rPr lang="en-GB" sz="3100" b="1" dirty="0" smtClean="0"/>
              <a:t>16 </a:t>
            </a:r>
            <a:r>
              <a:rPr lang="en-GB" sz="3100" b="1" dirty="0"/>
              <a:t>– </a:t>
            </a:r>
            <a:r>
              <a:rPr lang="en-GB" sz="3100" b="1" dirty="0" smtClean="0"/>
              <a:t>Principles of Project Management</a:t>
            </a:r>
            <a:endParaRPr lang="en-GB" sz="3100" b="1" dirty="0"/>
          </a:p>
          <a:p>
            <a:pPr algn="r"/>
            <a:r>
              <a:rPr lang="en-GB" sz="3200" b="1" dirty="0" smtClean="0">
                <a:solidFill>
                  <a:schemeClr val="tx1">
                    <a:lumMod val="50000"/>
                    <a:lumOff val="50000"/>
                  </a:schemeClr>
                </a:solidFill>
              </a:rPr>
              <a:t>2016 Specification </a:t>
            </a:r>
            <a:r>
              <a:rPr lang="en-GB" sz="3200" b="1" dirty="0">
                <a:solidFill>
                  <a:schemeClr val="tx1">
                    <a:lumMod val="50000"/>
                    <a:lumOff val="50000"/>
                  </a:schemeClr>
                </a:solidFill>
              </a:rPr>
              <a:t>- M/507/8163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044185224"/>
              </p:ext>
            </p:extLst>
          </p:nvPr>
        </p:nvGraphicFramePr>
        <p:xfrm>
          <a:off x="7164288" y="1052736"/>
          <a:ext cx="1656184" cy="5589200"/>
        </p:xfrm>
        <a:graphic>
          <a:graphicData uri="http://schemas.openxmlformats.org/drawingml/2006/table">
            <a:tbl>
              <a:tblPr firstRow="1" firstCol="1" lastRow="1" lastCol="1" bandRow="1" bandCol="1">
                <a:tableStyleId>{2D5ABB26-0587-4C30-8999-92F81FD0307C}</a:tableStyleId>
              </a:tblPr>
              <a:tblGrid>
                <a:gridCol w="1656184"/>
              </a:tblGrid>
              <a:tr h="358282">
                <a:tc>
                  <a:txBody>
                    <a:bodyPr/>
                    <a:lstStyle/>
                    <a:p>
                      <a:pPr>
                        <a:spcAft>
                          <a:spcPts val="0"/>
                        </a:spcAft>
                      </a:pPr>
                      <a:endParaRPr lang="en-GB" sz="12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30918">
                <a:tc>
                  <a:txBody>
                    <a:bodyPr/>
                    <a:lstStyle/>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A School project could be for a subject, lesson, series of lessons or to benefit the overall school day.</a:t>
                      </a:r>
                    </a:p>
                    <a:p>
                      <a:pPr marL="177800" indent="-177800" algn="l">
                        <a:spcAft>
                          <a:spcPts val="600"/>
                        </a:spcAft>
                        <a:buFontTx/>
                        <a:buBlip>
                          <a:blip r:embed="rId3"/>
                        </a:buBlip>
                      </a:pPr>
                      <a:r>
                        <a:rPr lang="en-GB" sz="1240" baseline="0" dirty="0" smtClean="0">
                          <a:solidFill>
                            <a:schemeClr val="tx1"/>
                          </a:solidFill>
                          <a:effectLst/>
                          <a:latin typeface="Arial" pitchFamily="34" charset="0"/>
                          <a:ea typeface="Times New Roman"/>
                          <a:cs typeface="Arial" pitchFamily="34" charset="0"/>
                        </a:rPr>
                        <a:t>Planning your revision timetable for exams could be considered a project.</a:t>
                      </a:r>
                    </a:p>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Not all project plans mean a successful outcome.</a:t>
                      </a:r>
                    </a:p>
                    <a:p>
                      <a:pPr marL="177800" indent="-177800" algn="l">
                        <a:spcAft>
                          <a:spcPts val="600"/>
                        </a:spcAft>
                        <a:buFontTx/>
                        <a:buBlip>
                          <a:blip r:embed="rId3"/>
                        </a:buBlip>
                      </a:pPr>
                      <a:r>
                        <a:rPr lang="en-GB" sz="1240" baseline="0" dirty="0" smtClean="0">
                          <a:solidFill>
                            <a:schemeClr val="tx1"/>
                          </a:solidFill>
                          <a:effectLst/>
                          <a:latin typeface="Arial" pitchFamily="34" charset="0"/>
                          <a:ea typeface="Times New Roman"/>
                          <a:cs typeface="Arial" pitchFamily="34" charset="0"/>
                        </a:rPr>
                        <a:t>Every marketing plan is a project that is planned and executed with a purpose and outcome.</a:t>
                      </a:r>
                    </a:p>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At some point you will either create a project in life or be part of someone else’s project plan.</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63426" y="1079401"/>
            <a:ext cx="6907923" cy="5755422"/>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GB" sz="1600" b="1" dirty="0" smtClean="0"/>
              <a:t>Project Management </a:t>
            </a:r>
            <a:r>
              <a:rPr lang="en-GB" sz="1600" dirty="0" smtClean="0"/>
              <a:t>– This </a:t>
            </a:r>
            <a:r>
              <a:rPr lang="en-US" sz="1600" dirty="0" smtClean="0"/>
              <a:t>outlines </a:t>
            </a:r>
            <a:r>
              <a:rPr lang="en-US" sz="1600" dirty="0"/>
              <a:t>a range </a:t>
            </a:r>
            <a:r>
              <a:rPr lang="en-US" sz="1600" dirty="0" smtClean="0"/>
              <a:t>of practical </a:t>
            </a:r>
            <a:r>
              <a:rPr lang="en-US" sz="1600" dirty="0"/>
              <a:t>understandings and skills that will </a:t>
            </a:r>
            <a:r>
              <a:rPr lang="en-US" sz="1600" dirty="0" smtClean="0"/>
              <a:t>make their </a:t>
            </a:r>
            <a:r>
              <a:rPr lang="en-US" sz="1600" dirty="0"/>
              <a:t>projects both successful and satisfying. </a:t>
            </a:r>
            <a:r>
              <a:rPr lang="en-US" sz="1600" dirty="0" smtClean="0"/>
              <a:t>It will </a:t>
            </a:r>
            <a:r>
              <a:rPr lang="en-US" sz="1600" dirty="0"/>
              <a:t>provide </a:t>
            </a:r>
            <a:r>
              <a:rPr lang="en-US" sz="1600" dirty="0" smtClean="0"/>
              <a:t>them </a:t>
            </a:r>
            <a:r>
              <a:rPr lang="en-US" sz="1600" dirty="0"/>
              <a:t>with common-sense solutions </a:t>
            </a:r>
            <a:r>
              <a:rPr lang="en-US" sz="1600" dirty="0" smtClean="0"/>
              <a:t>to the </a:t>
            </a:r>
            <a:r>
              <a:rPr lang="en-US" sz="1600" dirty="0"/>
              <a:t>project management issues </a:t>
            </a:r>
            <a:r>
              <a:rPr lang="en-US" sz="1600" dirty="0" smtClean="0"/>
              <a:t>they </a:t>
            </a:r>
            <a:r>
              <a:rPr lang="en-US" sz="1600" dirty="0"/>
              <a:t>will face </a:t>
            </a:r>
            <a:r>
              <a:rPr lang="en-US" sz="1600" dirty="0" smtClean="0"/>
              <a:t>as they </a:t>
            </a:r>
            <a:r>
              <a:rPr lang="en-US" sz="1600" dirty="0"/>
              <a:t>plan and implement a project, and the </a:t>
            </a:r>
            <a:r>
              <a:rPr lang="en-US" sz="1600" dirty="0" smtClean="0"/>
              <a:t>tools, tips</a:t>
            </a:r>
            <a:r>
              <a:rPr lang="en-US" sz="1600" dirty="0"/>
              <a:t>, and techniques it contains are intended </a:t>
            </a:r>
            <a:r>
              <a:rPr lang="en-US" sz="1600" dirty="0" smtClean="0"/>
              <a:t>to help them </a:t>
            </a:r>
            <a:r>
              <a:rPr lang="en-US" sz="1600" dirty="0"/>
              <a:t>achieve consistent success </a:t>
            </a:r>
            <a:r>
              <a:rPr lang="en-US" sz="1600" dirty="0" smtClean="0"/>
              <a:t>using minimum resources.</a:t>
            </a:r>
            <a:endParaRPr lang="en-US" sz="1600" dirty="0"/>
          </a:p>
          <a:p>
            <a:pPr marL="285750" indent="-285750">
              <a:buClr>
                <a:srgbClr val="C00000"/>
              </a:buClr>
              <a:buFont typeface="Wingdings 3" panose="05040102010807070707" pitchFamily="18" charset="2"/>
              <a:buChar char=""/>
            </a:pPr>
            <a:r>
              <a:rPr lang="en-US" sz="1600" dirty="0"/>
              <a:t>In the final analysis, </a:t>
            </a:r>
            <a:r>
              <a:rPr lang="en-US" sz="1600" dirty="0" smtClean="0"/>
              <a:t>the </a:t>
            </a:r>
            <a:r>
              <a:rPr lang="en-US" sz="1600" dirty="0"/>
              <a:t>success as a </a:t>
            </a:r>
            <a:r>
              <a:rPr lang="en-US" sz="1600" dirty="0" smtClean="0"/>
              <a:t>project manager </a:t>
            </a:r>
            <a:r>
              <a:rPr lang="en-US" sz="1600" dirty="0"/>
              <a:t>is down to </a:t>
            </a:r>
            <a:r>
              <a:rPr lang="en-US" sz="1600" dirty="0" smtClean="0"/>
              <a:t>them; </a:t>
            </a:r>
            <a:r>
              <a:rPr lang="en-US" sz="1600" dirty="0"/>
              <a:t>it will depend on </a:t>
            </a:r>
            <a:r>
              <a:rPr lang="en-US" sz="1600" dirty="0" smtClean="0"/>
              <a:t>their ability </a:t>
            </a:r>
            <a:r>
              <a:rPr lang="en-US" sz="1600" dirty="0"/>
              <a:t>to make </a:t>
            </a:r>
            <a:r>
              <a:rPr lang="en-US" sz="1600" dirty="0" smtClean="0"/>
              <a:t>their </a:t>
            </a:r>
            <a:r>
              <a:rPr lang="en-US" sz="1600" dirty="0"/>
              <a:t>vision of “what can be” </a:t>
            </a:r>
            <a:r>
              <a:rPr lang="en-US" sz="1600" dirty="0" smtClean="0"/>
              <a:t>more influential </a:t>
            </a:r>
            <a:r>
              <a:rPr lang="en-US" sz="1600" dirty="0"/>
              <a:t>in </a:t>
            </a:r>
            <a:r>
              <a:rPr lang="en-US" sz="1600" dirty="0" smtClean="0"/>
              <a:t>their </a:t>
            </a:r>
            <a:r>
              <a:rPr lang="en-US" sz="1600" dirty="0"/>
              <a:t>own and other people’s </a:t>
            </a:r>
            <a:r>
              <a:rPr lang="en-US" sz="1600" dirty="0" smtClean="0"/>
              <a:t>thinking and </a:t>
            </a:r>
            <a:r>
              <a:rPr lang="en-US" sz="1600" dirty="0"/>
              <a:t>actions than the reality of “what currently is.”</a:t>
            </a:r>
          </a:p>
          <a:p>
            <a:pPr marL="285750" indent="-285750">
              <a:buClr>
                <a:srgbClr val="C00000"/>
              </a:buClr>
              <a:buFont typeface="Wingdings 3" panose="05040102010807070707" pitchFamily="18" charset="2"/>
              <a:buChar char=""/>
            </a:pPr>
            <a:r>
              <a:rPr lang="en-GB" sz="1600" b="1" dirty="0" smtClean="0"/>
              <a:t>Project Manager</a:t>
            </a:r>
            <a:r>
              <a:rPr lang="en-GB" sz="1600" dirty="0" smtClean="0"/>
              <a:t> - </a:t>
            </a:r>
            <a:r>
              <a:rPr lang="en-US" sz="1600" dirty="0"/>
              <a:t>They are </a:t>
            </a:r>
            <a:r>
              <a:rPr lang="en-US" sz="1600" dirty="0" smtClean="0"/>
              <a:t>organised</a:t>
            </a:r>
            <a:r>
              <a:rPr lang="en-US" sz="1600" dirty="0"/>
              <a:t>, passionate and goal-oriented who understand what projects have in common, and their strategic role in how </a:t>
            </a:r>
            <a:r>
              <a:rPr lang="en-US" sz="1600" dirty="0" smtClean="0"/>
              <a:t>businesses succeed</a:t>
            </a:r>
            <a:r>
              <a:rPr lang="en-US" sz="1600" dirty="0"/>
              <a:t>, learn and change</a:t>
            </a:r>
            <a:r>
              <a:rPr lang="en-US" sz="1600" dirty="0" smtClean="0"/>
              <a:t>.</a:t>
            </a:r>
            <a:endParaRPr lang="en-US" sz="1600" dirty="0"/>
          </a:p>
          <a:p>
            <a:pPr marL="285750" indent="-285750">
              <a:buClr>
                <a:srgbClr val="C00000"/>
              </a:buClr>
              <a:buFont typeface="Wingdings 3" panose="05040102010807070707" pitchFamily="18" charset="2"/>
              <a:buChar char=""/>
            </a:pPr>
            <a:r>
              <a:rPr lang="en-US" sz="1600" dirty="0"/>
              <a:t>Project managers are change agents: they make project goals their own and use their skills and expertise to inspire a sense of shared purpose within the project team. </a:t>
            </a:r>
            <a:r>
              <a:rPr lang="en-US" sz="1600" dirty="0" smtClean="0"/>
              <a:t>They </a:t>
            </a:r>
            <a:r>
              <a:rPr lang="en-US" sz="1600" dirty="0"/>
              <a:t>work well under pressure and are comfortable with change and complexity in dynamic environments. They can shift readily between the "big picture" and the small-but-crucial details, knowing when to concentrate on each.</a:t>
            </a:r>
          </a:p>
          <a:p>
            <a:pPr marL="285750" indent="-285750">
              <a:buClr>
                <a:srgbClr val="C00000"/>
              </a:buClr>
              <a:buFont typeface="Wingdings 3" panose="05040102010807070707" pitchFamily="18" charset="2"/>
              <a:buChar char=""/>
            </a:pPr>
            <a:r>
              <a:rPr lang="en-US" sz="1600" dirty="0" smtClean="0"/>
              <a:t>Project </a:t>
            </a:r>
            <a:r>
              <a:rPr lang="en-US" sz="1600" dirty="0"/>
              <a:t>managers cultivate the people skills needed to develop trust and communication among all of a project's stakeholders: its sponsors, those who will make use of the project's results, those who command the resources needed, and the project team members</a:t>
            </a:r>
            <a:r>
              <a:rPr lang="en-US" sz="1600" dirty="0" smtClean="0"/>
              <a:t>.</a:t>
            </a:r>
            <a:endParaRPr lang="en-GB" sz="16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P1.1 – The Stages of Project Management</a:t>
            </a:r>
            <a:endParaRPr lang="en-US" sz="3200" dirty="0"/>
          </a:p>
        </p:txBody>
      </p:sp>
    </p:spTree>
    <p:extLst>
      <p:ext uri="{BB962C8B-B14F-4D97-AF65-F5344CB8AC3E}">
        <p14:creationId xmlns:p14="http://schemas.microsoft.com/office/powerpoint/2010/main" val="301049763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568667717"/>
              </p:ext>
            </p:extLst>
          </p:nvPr>
        </p:nvGraphicFramePr>
        <p:xfrm>
          <a:off x="7164288" y="1052736"/>
          <a:ext cx="1656184" cy="5589200"/>
        </p:xfrm>
        <a:graphic>
          <a:graphicData uri="http://schemas.openxmlformats.org/drawingml/2006/table">
            <a:tbl>
              <a:tblPr firstRow="1" firstCol="1" lastRow="1" lastCol="1" bandRow="1" bandCol="1">
                <a:tableStyleId>{2D5ABB26-0587-4C30-8999-92F81FD0307C}</a:tableStyleId>
              </a:tblPr>
              <a:tblGrid>
                <a:gridCol w="1656184"/>
              </a:tblGrid>
              <a:tr h="358282">
                <a:tc>
                  <a:txBody>
                    <a:bodyPr/>
                    <a:lstStyle/>
                    <a:p>
                      <a:pPr>
                        <a:spcAft>
                          <a:spcPts val="0"/>
                        </a:spcAft>
                      </a:pPr>
                      <a:endParaRPr lang="en-GB" sz="12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30918">
                <a:tc>
                  <a:txBody>
                    <a:bodyPr/>
                    <a:lstStyle/>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A School project could be for a subject, lesson, series of lessons or to benefit the overall school day.</a:t>
                      </a:r>
                    </a:p>
                    <a:p>
                      <a:pPr marL="177800" indent="-177800" algn="l">
                        <a:spcAft>
                          <a:spcPts val="600"/>
                        </a:spcAft>
                        <a:buFontTx/>
                        <a:buBlip>
                          <a:blip r:embed="rId3"/>
                        </a:buBlip>
                      </a:pPr>
                      <a:r>
                        <a:rPr lang="en-GB" sz="1240" baseline="0" dirty="0" smtClean="0">
                          <a:solidFill>
                            <a:schemeClr val="tx1"/>
                          </a:solidFill>
                          <a:effectLst/>
                          <a:latin typeface="Arial" pitchFamily="34" charset="0"/>
                          <a:ea typeface="Times New Roman"/>
                          <a:cs typeface="Arial" pitchFamily="34" charset="0"/>
                        </a:rPr>
                        <a:t>Planning your revision timetable for exams could be considered a project.</a:t>
                      </a:r>
                    </a:p>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Not all project plans mean a successful outcome.</a:t>
                      </a:r>
                    </a:p>
                    <a:p>
                      <a:pPr marL="177800" indent="-177800" algn="l">
                        <a:spcAft>
                          <a:spcPts val="600"/>
                        </a:spcAft>
                        <a:buFontTx/>
                        <a:buBlip>
                          <a:blip r:embed="rId3"/>
                        </a:buBlip>
                      </a:pPr>
                      <a:r>
                        <a:rPr lang="en-GB" sz="1240" baseline="0" dirty="0" smtClean="0">
                          <a:solidFill>
                            <a:schemeClr val="tx1"/>
                          </a:solidFill>
                          <a:effectLst/>
                          <a:latin typeface="Arial" pitchFamily="34" charset="0"/>
                          <a:ea typeface="Times New Roman"/>
                          <a:cs typeface="Arial" pitchFamily="34" charset="0"/>
                        </a:rPr>
                        <a:t>Every marketing plan is a project that is planned and executed with a purpose and outcome.</a:t>
                      </a:r>
                    </a:p>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At some point you will either create a project in life or be part of someone else’s project plan.</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63426" y="1079401"/>
            <a:ext cx="6907923" cy="5693866"/>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400" b="1" dirty="0" smtClean="0"/>
              <a:t>Project </a:t>
            </a:r>
            <a:r>
              <a:rPr lang="en-US" sz="1400" b="1" dirty="0"/>
              <a:t>stakeholders - </a:t>
            </a:r>
            <a:r>
              <a:rPr lang="en-US" sz="1400" dirty="0"/>
              <a:t>Stakeholders are those with any interest in your project’s outcome. They are typically the members of a project team, project managers, executives, project sponsors, customers, and users. Stakeholders are people who are invested in the project and who will be affected by your project at any point along the way, and their input can directly impact the outcome.</a:t>
            </a:r>
          </a:p>
          <a:p>
            <a:pPr marL="285750" indent="-285750">
              <a:buClr>
                <a:srgbClr val="C00000"/>
              </a:buClr>
              <a:buFont typeface="Wingdings 3" panose="05040102010807070707" pitchFamily="18" charset="2"/>
              <a:buChar char=""/>
            </a:pPr>
            <a:r>
              <a:rPr lang="en-US" sz="1400" dirty="0" smtClean="0"/>
              <a:t>It’s </a:t>
            </a:r>
            <a:r>
              <a:rPr lang="en-US" sz="1400" dirty="0"/>
              <a:t>a good idea to practice good stakeholder management and constantly communicate with them in order to collaborate on the project. After all, they have a stake in how it all turns out.</a:t>
            </a:r>
            <a:endParaRPr lang="en-US" sz="1400" dirty="0" smtClean="0"/>
          </a:p>
          <a:p>
            <a:pPr marL="742950" lvl="1" indent="-285750">
              <a:buClr>
                <a:srgbClr val="C00000"/>
              </a:buClr>
              <a:buFont typeface="Wingdings 3" panose="05040102010807070707" pitchFamily="18" charset="2"/>
              <a:buChar char=""/>
            </a:pPr>
            <a:r>
              <a:rPr lang="en-US" sz="1400" dirty="0" smtClean="0"/>
              <a:t>C</a:t>
            </a:r>
            <a:r>
              <a:rPr lang="en-US" sz="1400" dirty="0"/>
              <a:t>lient </a:t>
            </a:r>
            <a:r>
              <a:rPr lang="en-US" sz="1400" dirty="0" smtClean="0"/>
              <a:t>– The person for whom the project is created for who has the biggest say in its outcome and most to gain from its completion.</a:t>
            </a:r>
          </a:p>
          <a:p>
            <a:pPr marL="742950" lvl="1" indent="-285750">
              <a:buClr>
                <a:srgbClr val="C00000"/>
              </a:buClr>
              <a:buFont typeface="Wingdings 3" panose="05040102010807070707" pitchFamily="18" charset="2"/>
              <a:buChar char=""/>
            </a:pPr>
            <a:r>
              <a:rPr lang="en-US" sz="1400" dirty="0" smtClean="0"/>
              <a:t>C</a:t>
            </a:r>
            <a:r>
              <a:rPr lang="en-US" sz="1400" dirty="0"/>
              <a:t>ustomers/users </a:t>
            </a:r>
            <a:r>
              <a:rPr lang="en-US" sz="1400" dirty="0" smtClean="0"/>
              <a:t>– Those who will use the finished results of the project such as students when the management change something in a school or customers when a new product is released.</a:t>
            </a:r>
          </a:p>
          <a:p>
            <a:pPr marL="742950" lvl="1" indent="-285750">
              <a:buClr>
                <a:srgbClr val="C00000"/>
              </a:buClr>
              <a:buFont typeface="Wingdings 3" panose="05040102010807070707" pitchFamily="18" charset="2"/>
              <a:buChar char=""/>
            </a:pPr>
            <a:r>
              <a:rPr lang="en-US" sz="1400" dirty="0"/>
              <a:t>Project manager </a:t>
            </a:r>
            <a:r>
              <a:rPr lang="en-US" sz="1400" dirty="0" smtClean="0"/>
              <a:t>– The person responsible for the beginning, middle and end of a project, the one who makes the plans and carries out the process.</a:t>
            </a:r>
          </a:p>
          <a:p>
            <a:pPr marL="742950" lvl="1" indent="-285750">
              <a:buClr>
                <a:srgbClr val="C00000"/>
              </a:buClr>
              <a:buFont typeface="Wingdings 3" panose="05040102010807070707" pitchFamily="18" charset="2"/>
              <a:buChar char=""/>
            </a:pPr>
            <a:r>
              <a:rPr lang="en-US" sz="1400" dirty="0"/>
              <a:t>P</a:t>
            </a:r>
            <a:r>
              <a:rPr lang="en-US" sz="1400" dirty="0" smtClean="0"/>
              <a:t>roject </a:t>
            </a:r>
            <a:r>
              <a:rPr lang="en-US" sz="1400" dirty="0"/>
              <a:t>team members </a:t>
            </a:r>
            <a:r>
              <a:rPr lang="en-US" sz="1400" dirty="0" smtClean="0"/>
              <a:t>– Those members of the project that have a role to play in its outcome such as Heads of Department in a School or change managers in a larger business frame.</a:t>
            </a:r>
          </a:p>
          <a:p>
            <a:pPr marL="742950" lvl="1" indent="-285750">
              <a:buClr>
                <a:srgbClr val="C00000"/>
              </a:buClr>
              <a:buFont typeface="Wingdings 3" panose="05040102010807070707" pitchFamily="18" charset="2"/>
              <a:buChar char=""/>
            </a:pPr>
            <a:r>
              <a:rPr lang="en-US" sz="1400" dirty="0" smtClean="0"/>
              <a:t>S</a:t>
            </a:r>
            <a:r>
              <a:rPr lang="en-US" sz="1400" dirty="0"/>
              <a:t>uppliers </a:t>
            </a:r>
            <a:r>
              <a:rPr lang="en-US" sz="1400" dirty="0" smtClean="0"/>
              <a:t>– Those involved in the making, supplying and success of a project who are responsible for supplying the materials to carry it out.</a:t>
            </a:r>
          </a:p>
          <a:p>
            <a:pPr marL="742950" lvl="1" indent="-285750">
              <a:buClr>
                <a:srgbClr val="C00000"/>
              </a:buClr>
              <a:buFont typeface="Wingdings 3" panose="05040102010807070707" pitchFamily="18" charset="2"/>
              <a:buChar char=""/>
            </a:pPr>
            <a:r>
              <a:rPr lang="en-US" sz="1400" dirty="0" smtClean="0"/>
              <a:t>Consultants/contractors – Those people hired from the outside to complete sections or take part in a project that are beyond the capability or skills et of the current hired.</a:t>
            </a:r>
          </a:p>
          <a:p>
            <a:pPr marL="6350" lvl="1">
              <a:buClr>
                <a:srgbClr val="C00000"/>
              </a:buClr>
            </a:pPr>
            <a:r>
              <a:rPr lang="en-US" sz="1400" b="1" dirty="0">
                <a:solidFill>
                  <a:srgbClr val="FF0000"/>
                </a:solidFill>
              </a:rPr>
              <a:t>P1.1 - Task </a:t>
            </a:r>
            <a:r>
              <a:rPr lang="en-US" sz="1400" b="1" dirty="0" smtClean="0">
                <a:solidFill>
                  <a:srgbClr val="FF0000"/>
                </a:solidFill>
              </a:rPr>
              <a:t>02 </a:t>
            </a:r>
            <a:r>
              <a:rPr lang="en-US" sz="1400" dirty="0">
                <a:solidFill>
                  <a:srgbClr val="FF0000"/>
                </a:solidFill>
              </a:rPr>
              <a:t>– Define what </a:t>
            </a:r>
            <a:r>
              <a:rPr lang="en-US" sz="1400" dirty="0" smtClean="0">
                <a:solidFill>
                  <a:srgbClr val="FF0000"/>
                </a:solidFill>
              </a:rPr>
              <a:t>Project Management, Project Managers and Project Stakeholders are, </a:t>
            </a:r>
            <a:r>
              <a:rPr lang="en-US" sz="1400" dirty="0">
                <a:solidFill>
                  <a:srgbClr val="FF0000"/>
                </a:solidFill>
              </a:rPr>
              <a:t>and using </a:t>
            </a:r>
            <a:r>
              <a:rPr lang="en-US" sz="1400" dirty="0" smtClean="0">
                <a:solidFill>
                  <a:srgbClr val="FF0000"/>
                </a:solidFill>
              </a:rPr>
              <a:t>a specific project example, outline </a:t>
            </a:r>
            <a:r>
              <a:rPr lang="en-US" sz="1400" dirty="0">
                <a:solidFill>
                  <a:srgbClr val="FF0000"/>
                </a:solidFill>
              </a:rPr>
              <a:t>the aims </a:t>
            </a:r>
            <a:r>
              <a:rPr lang="en-US" sz="1400" dirty="0" smtClean="0">
                <a:solidFill>
                  <a:srgbClr val="FF0000"/>
                </a:solidFill>
              </a:rPr>
              <a:t>roles and </a:t>
            </a:r>
            <a:r>
              <a:rPr lang="en-US" sz="1400" dirty="0">
                <a:solidFill>
                  <a:srgbClr val="FF0000"/>
                </a:solidFill>
              </a:rPr>
              <a:t>objectives </a:t>
            </a:r>
            <a:r>
              <a:rPr lang="en-US" sz="1400" dirty="0" smtClean="0">
                <a:solidFill>
                  <a:srgbClr val="FF0000"/>
                </a:solidFill>
              </a:rPr>
              <a:t>of each of these.</a:t>
            </a:r>
            <a:endParaRPr lang="en-US" sz="14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P1.1 – The Stages of Project Management</a:t>
            </a:r>
            <a:endParaRPr lang="en-US" sz="3200" dirty="0"/>
          </a:p>
        </p:txBody>
      </p:sp>
    </p:spTree>
    <p:extLst>
      <p:ext uri="{BB962C8B-B14F-4D97-AF65-F5344CB8AC3E}">
        <p14:creationId xmlns:p14="http://schemas.microsoft.com/office/powerpoint/2010/main" val="1069510338"/>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4008462139"/>
              </p:ext>
            </p:extLst>
          </p:nvPr>
        </p:nvGraphicFramePr>
        <p:xfrm>
          <a:off x="7164288" y="1052736"/>
          <a:ext cx="1656184" cy="5589200"/>
        </p:xfrm>
        <a:graphic>
          <a:graphicData uri="http://schemas.openxmlformats.org/drawingml/2006/table">
            <a:tbl>
              <a:tblPr firstRow="1" firstCol="1" lastRow="1" lastCol="1" bandRow="1" bandCol="1">
                <a:tableStyleId>{2D5ABB26-0587-4C30-8999-92F81FD0307C}</a:tableStyleId>
              </a:tblPr>
              <a:tblGrid>
                <a:gridCol w="1656184"/>
              </a:tblGrid>
              <a:tr h="358282">
                <a:tc>
                  <a:txBody>
                    <a:bodyPr/>
                    <a:lstStyle/>
                    <a:p>
                      <a:pPr>
                        <a:spcAft>
                          <a:spcPts val="0"/>
                        </a:spcAft>
                      </a:pPr>
                      <a:endParaRPr lang="en-GB" sz="12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30918">
                <a:tc>
                  <a:txBody>
                    <a:bodyPr/>
                    <a:lstStyle/>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A School project could be for a subject, lesson, series of lessons or to benefit the overall school day.</a:t>
                      </a:r>
                    </a:p>
                    <a:p>
                      <a:pPr marL="177800" indent="-177800" algn="l">
                        <a:spcAft>
                          <a:spcPts val="600"/>
                        </a:spcAft>
                        <a:buFontTx/>
                        <a:buBlip>
                          <a:blip r:embed="rId3"/>
                        </a:buBlip>
                      </a:pPr>
                      <a:r>
                        <a:rPr lang="en-GB" sz="1240" baseline="0" dirty="0" smtClean="0">
                          <a:solidFill>
                            <a:schemeClr val="tx1"/>
                          </a:solidFill>
                          <a:effectLst/>
                          <a:latin typeface="Arial" pitchFamily="34" charset="0"/>
                          <a:ea typeface="Times New Roman"/>
                          <a:cs typeface="Arial" pitchFamily="34" charset="0"/>
                        </a:rPr>
                        <a:t>Planning your revision timetable for exams could be considered a project.</a:t>
                      </a:r>
                    </a:p>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Not all project plans mean a successful outcome.</a:t>
                      </a:r>
                    </a:p>
                    <a:p>
                      <a:pPr marL="177800" indent="-177800" algn="l">
                        <a:spcAft>
                          <a:spcPts val="600"/>
                        </a:spcAft>
                        <a:buFontTx/>
                        <a:buBlip>
                          <a:blip r:embed="rId3"/>
                        </a:buBlip>
                      </a:pPr>
                      <a:r>
                        <a:rPr lang="en-GB" sz="1240" baseline="0" dirty="0" smtClean="0">
                          <a:solidFill>
                            <a:schemeClr val="tx1"/>
                          </a:solidFill>
                          <a:effectLst/>
                          <a:latin typeface="Arial" pitchFamily="34" charset="0"/>
                          <a:ea typeface="Times New Roman"/>
                          <a:cs typeface="Arial" pitchFamily="34" charset="0"/>
                        </a:rPr>
                        <a:t>Every marketing plan is a project that is planned and executed with a purpose and outcome.</a:t>
                      </a:r>
                    </a:p>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At some point you will either create a project in life or be part of someone else’s project plan.</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63426" y="1079401"/>
            <a:ext cx="6907923" cy="5693866"/>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GB" sz="1400" dirty="0" smtClean="0"/>
              <a:t>A project is broken down into stages to make it more manageable. Stage 1 is the </a:t>
            </a:r>
            <a:r>
              <a:rPr lang="en-GB" sz="1400" b="1" dirty="0" smtClean="0"/>
              <a:t>Project initiation</a:t>
            </a:r>
            <a:r>
              <a:rPr lang="en-GB" sz="1400" dirty="0" smtClean="0"/>
              <a:t> – this too is broken down into stages. </a:t>
            </a:r>
            <a:endParaRPr lang="en-GB" sz="1400" dirty="0"/>
          </a:p>
          <a:p>
            <a:pPr marL="536575" indent="-268288">
              <a:buClr>
                <a:srgbClr val="C00000"/>
              </a:buClr>
              <a:buFont typeface="Arial" panose="020B0604020202020204" pitchFamily="34" charset="0"/>
              <a:buChar char="•"/>
            </a:pPr>
            <a:r>
              <a:rPr lang="en-US" sz="1400" b="1" dirty="0" smtClean="0"/>
              <a:t>Define </a:t>
            </a:r>
            <a:r>
              <a:rPr lang="en-US" sz="1400" b="1" dirty="0"/>
              <a:t>aims and objectives </a:t>
            </a:r>
            <a:r>
              <a:rPr lang="en-US" sz="1400" dirty="0"/>
              <a:t>(SMART), purpose, scope, deliverables, establishing key targets and deadlines - At its simplest level, a project is </a:t>
            </a:r>
            <a:r>
              <a:rPr lang="en-US" sz="1400" dirty="0" smtClean="0"/>
              <a:t>a “one-time</a:t>
            </a:r>
            <a:r>
              <a:rPr lang="en-US" sz="1400" dirty="0"/>
              <a:t>” scope of work defined </a:t>
            </a:r>
            <a:r>
              <a:rPr lang="en-US" sz="1400" dirty="0" smtClean="0"/>
              <a:t>by five parameters - purpose</a:t>
            </a:r>
            <a:r>
              <a:rPr lang="en-US" sz="1400" dirty="0"/>
              <a:t>, scope, deliverables, establishing key targets and deadlines</a:t>
            </a:r>
            <a:r>
              <a:rPr lang="en-US" sz="1400" dirty="0" smtClean="0"/>
              <a:t>. </a:t>
            </a:r>
            <a:r>
              <a:rPr lang="en-US" sz="1400" dirty="0"/>
              <a:t>In other words, it is the </a:t>
            </a:r>
            <a:r>
              <a:rPr lang="en-US" sz="1400" dirty="0" smtClean="0"/>
              <a:t>means by </a:t>
            </a:r>
            <a:r>
              <a:rPr lang="en-US" sz="1400" dirty="0"/>
              <a:t>which a particular </a:t>
            </a:r>
            <a:r>
              <a:rPr lang="en-US" sz="1400" dirty="0" smtClean="0"/>
              <a:t>purpose </a:t>
            </a:r>
            <a:r>
              <a:rPr lang="en-US" sz="1400" dirty="0"/>
              <a:t>is </a:t>
            </a:r>
            <a:r>
              <a:rPr lang="en-US" sz="1400" dirty="0" smtClean="0"/>
              <a:t>delivered using </a:t>
            </a:r>
            <a:r>
              <a:rPr lang="en-US" sz="1400" dirty="0"/>
              <a:t>specified </a:t>
            </a:r>
            <a:r>
              <a:rPr lang="en-US" sz="1400" dirty="0" smtClean="0"/>
              <a:t>resources to achieve a set result </a:t>
            </a:r>
            <a:r>
              <a:rPr lang="en-US" sz="1400" dirty="0"/>
              <a:t>within </a:t>
            </a:r>
            <a:r>
              <a:rPr lang="en-US" sz="1400" dirty="0" smtClean="0"/>
              <a:t>a set </a:t>
            </a:r>
            <a:r>
              <a:rPr lang="en-US" sz="1400" dirty="0"/>
              <a:t>period of time</a:t>
            </a:r>
            <a:r>
              <a:rPr lang="en-US" sz="1400" dirty="0" smtClean="0"/>
              <a:t>.</a:t>
            </a:r>
          </a:p>
          <a:p>
            <a:pPr marL="993775" lvl="1" indent="-268288">
              <a:buClr>
                <a:srgbClr val="C00000"/>
              </a:buClr>
              <a:buFont typeface="Arial" panose="020B0604020202020204" pitchFamily="34" charset="0"/>
              <a:buChar char="•"/>
            </a:pPr>
            <a:r>
              <a:rPr lang="en-US" sz="1400" b="1" dirty="0" smtClean="0"/>
              <a:t>Purpose</a:t>
            </a:r>
            <a:r>
              <a:rPr lang="en-US" sz="1400" dirty="0" smtClean="0"/>
              <a:t> – What is the project aiming to achieve, set using SMART targets to get there such as starting a new taught course at a school.</a:t>
            </a:r>
          </a:p>
          <a:p>
            <a:pPr marL="993775" lvl="1" indent="-268288">
              <a:buClr>
                <a:srgbClr val="C00000"/>
              </a:buClr>
              <a:buFont typeface="Arial" panose="020B0604020202020204" pitchFamily="34" charset="0"/>
              <a:buChar char="•"/>
            </a:pPr>
            <a:r>
              <a:rPr lang="en-US" sz="1400" b="1" dirty="0" smtClean="0"/>
              <a:t>Scope</a:t>
            </a:r>
            <a:r>
              <a:rPr lang="en-US" sz="1400" dirty="0" smtClean="0"/>
              <a:t> – What is it going to take to get it done, the materials, the measured parameters of the project including costings.</a:t>
            </a:r>
          </a:p>
          <a:p>
            <a:pPr marL="993775" lvl="1" indent="-268288">
              <a:buClr>
                <a:srgbClr val="C00000"/>
              </a:buClr>
              <a:buFont typeface="Arial" panose="020B0604020202020204" pitchFamily="34" charset="0"/>
              <a:buChar char="•"/>
            </a:pPr>
            <a:r>
              <a:rPr lang="en-US" sz="1400" b="1" dirty="0" smtClean="0"/>
              <a:t>Deliverables</a:t>
            </a:r>
            <a:r>
              <a:rPr lang="en-US" sz="1400" dirty="0" smtClean="0"/>
              <a:t> – What can be done using the materials made available, what is it known that can be achieved, the lower limits of the project.</a:t>
            </a:r>
          </a:p>
          <a:p>
            <a:pPr marL="993775" lvl="1" indent="-268288">
              <a:buClr>
                <a:srgbClr val="C00000"/>
              </a:buClr>
              <a:buFont typeface="Arial" panose="020B0604020202020204" pitchFamily="34" charset="0"/>
              <a:buChar char="•"/>
            </a:pPr>
            <a:r>
              <a:rPr lang="en-US" sz="1400" b="1" dirty="0" smtClean="0"/>
              <a:t>Establishing </a:t>
            </a:r>
            <a:r>
              <a:rPr lang="en-US" sz="1400" b="1" dirty="0"/>
              <a:t>key </a:t>
            </a:r>
            <a:r>
              <a:rPr lang="en-US" sz="1400" b="1" dirty="0" smtClean="0"/>
              <a:t>targets </a:t>
            </a:r>
            <a:r>
              <a:rPr lang="en-US" sz="1400" dirty="0" smtClean="0"/>
              <a:t>– What we would like to achieve, the upper limit, the amount that needs to be done and when it should be done for.</a:t>
            </a:r>
          </a:p>
          <a:p>
            <a:pPr marL="993775" lvl="1" indent="-268288">
              <a:buClr>
                <a:srgbClr val="C00000"/>
              </a:buClr>
              <a:buFont typeface="Arial" panose="020B0604020202020204" pitchFamily="34" charset="0"/>
              <a:buChar char="•"/>
            </a:pPr>
            <a:r>
              <a:rPr lang="en-US" sz="1400" b="1" dirty="0" smtClean="0"/>
              <a:t>Deadlines</a:t>
            </a:r>
            <a:r>
              <a:rPr lang="en-US" sz="1400" dirty="0" smtClean="0"/>
              <a:t> – Timings, start, finish and milestones.</a:t>
            </a:r>
            <a:endParaRPr lang="en-US" sz="1400" dirty="0"/>
          </a:p>
          <a:p>
            <a:pPr marL="536575" indent="-268288">
              <a:buClr>
                <a:srgbClr val="C00000"/>
              </a:buClr>
              <a:buFont typeface="Arial" panose="020B0604020202020204" pitchFamily="34" charset="0"/>
              <a:buChar char="•"/>
            </a:pPr>
            <a:r>
              <a:rPr lang="en-US" sz="1400" dirty="0"/>
              <a:t>For most projects, one of these </a:t>
            </a:r>
            <a:r>
              <a:rPr lang="en-US" sz="1400" dirty="0" smtClean="0"/>
              <a:t>five parameters </a:t>
            </a:r>
            <a:r>
              <a:rPr lang="en-US" sz="1400" dirty="0"/>
              <a:t>is “fixed” (i.e., should not </a:t>
            </a:r>
            <a:r>
              <a:rPr lang="en-US" sz="1400" dirty="0" smtClean="0"/>
              <a:t>or cannot </a:t>
            </a:r>
            <a:r>
              <a:rPr lang="en-US" sz="1400" dirty="0"/>
              <a:t>change), but there is flexibility </a:t>
            </a:r>
            <a:r>
              <a:rPr lang="en-US" sz="1400" dirty="0" smtClean="0"/>
              <a:t>in at </a:t>
            </a:r>
            <a:r>
              <a:rPr lang="en-US" sz="1400" dirty="0"/>
              <a:t>least one of the other </a:t>
            </a:r>
            <a:r>
              <a:rPr lang="en-US" sz="1400" dirty="0" smtClean="0"/>
              <a:t>four. </a:t>
            </a:r>
            <a:r>
              <a:rPr lang="en-US" sz="1400" dirty="0"/>
              <a:t>Where </a:t>
            </a:r>
            <a:r>
              <a:rPr lang="en-US" sz="1400" dirty="0" smtClean="0"/>
              <a:t>the scope </a:t>
            </a:r>
            <a:r>
              <a:rPr lang="en-US" sz="1400" dirty="0"/>
              <a:t>of the product is fixed (bringing </a:t>
            </a:r>
            <a:r>
              <a:rPr lang="en-US" sz="1400" dirty="0" smtClean="0"/>
              <a:t>a new </a:t>
            </a:r>
            <a:r>
              <a:rPr lang="en-US" sz="1400" dirty="0"/>
              <a:t>drug to market, for example), </a:t>
            </a:r>
            <a:r>
              <a:rPr lang="en-US" sz="1400" dirty="0" smtClean="0"/>
              <a:t>costs have </a:t>
            </a:r>
            <a:r>
              <a:rPr lang="en-US" sz="1400" dirty="0"/>
              <a:t>a tendency to rise and deadlines </a:t>
            </a:r>
            <a:r>
              <a:rPr lang="en-US" sz="1400" dirty="0" smtClean="0"/>
              <a:t>to slip </a:t>
            </a:r>
            <a:r>
              <a:rPr lang="en-US" sz="1400" dirty="0"/>
              <a:t>if work is more extensive or </a:t>
            </a:r>
            <a:r>
              <a:rPr lang="en-US" sz="1400" dirty="0" smtClean="0"/>
              <a:t>complex than </a:t>
            </a:r>
            <a:r>
              <a:rPr lang="en-US" sz="1400" dirty="0"/>
              <a:t>was first envisioned. Where </a:t>
            </a:r>
            <a:r>
              <a:rPr lang="en-US" sz="1400" dirty="0" smtClean="0"/>
              <a:t>the deadline </a:t>
            </a:r>
            <a:r>
              <a:rPr lang="en-US" sz="1400" dirty="0"/>
              <a:t>is fixed (as for a tender </a:t>
            </a:r>
            <a:r>
              <a:rPr lang="en-US" sz="1400" dirty="0" smtClean="0"/>
              <a:t>deadline or </a:t>
            </a:r>
            <a:r>
              <a:rPr lang="en-US" sz="1400" dirty="0"/>
              <a:t>a business conference), people </a:t>
            </a:r>
            <a:r>
              <a:rPr lang="en-US" sz="1400" dirty="0" smtClean="0"/>
              <a:t>either throw </a:t>
            </a:r>
            <a:r>
              <a:rPr lang="en-US" sz="1400" dirty="0"/>
              <a:t>more resources at the project </a:t>
            </a:r>
            <a:r>
              <a:rPr lang="en-US" sz="1400" dirty="0" smtClean="0"/>
              <a:t>to make </a:t>
            </a:r>
            <a:r>
              <a:rPr lang="en-US" sz="1400" dirty="0"/>
              <a:t>sure that it is ready on time, or </a:t>
            </a:r>
            <a:r>
              <a:rPr lang="en-US" sz="1400" dirty="0" smtClean="0"/>
              <a:t>they cull </a:t>
            </a:r>
            <a:r>
              <a:rPr lang="en-US" sz="1400" dirty="0"/>
              <a:t>desirable but nonessential </a:t>
            </a:r>
            <a:r>
              <a:rPr lang="en-US" sz="1400" dirty="0" smtClean="0"/>
              <a:t>features in </a:t>
            </a:r>
            <a:r>
              <a:rPr lang="en-US" sz="1400" dirty="0"/>
              <a:t>order to deliver the essential </a:t>
            </a:r>
            <a:r>
              <a:rPr lang="en-US" sz="1400" dirty="0" smtClean="0"/>
              <a:t>elements of </a:t>
            </a:r>
            <a:r>
              <a:rPr lang="en-US" sz="1400" dirty="0"/>
              <a:t>quality within the timeframe available</a:t>
            </a:r>
            <a:r>
              <a:rPr lang="en-US" sz="1400" dirty="0" smtClean="0"/>
              <a:t>.</a:t>
            </a:r>
            <a:endParaRPr lang="en-US" sz="14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P1.1 – The Stages of Project Management</a:t>
            </a:r>
            <a:endParaRPr lang="en-US" sz="3200" dirty="0"/>
          </a:p>
        </p:txBody>
      </p:sp>
    </p:spTree>
    <p:extLst>
      <p:ext uri="{BB962C8B-B14F-4D97-AF65-F5344CB8AC3E}">
        <p14:creationId xmlns:p14="http://schemas.microsoft.com/office/powerpoint/2010/main" val="2966586696"/>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038111331"/>
              </p:ext>
            </p:extLst>
          </p:nvPr>
        </p:nvGraphicFramePr>
        <p:xfrm>
          <a:off x="7164288" y="1052736"/>
          <a:ext cx="1656184" cy="5589200"/>
        </p:xfrm>
        <a:graphic>
          <a:graphicData uri="http://schemas.openxmlformats.org/drawingml/2006/table">
            <a:tbl>
              <a:tblPr firstRow="1" firstCol="1" lastRow="1" lastCol="1" bandRow="1" bandCol="1">
                <a:tableStyleId>{2D5ABB26-0587-4C30-8999-92F81FD0307C}</a:tableStyleId>
              </a:tblPr>
              <a:tblGrid>
                <a:gridCol w="1656184"/>
              </a:tblGrid>
              <a:tr h="358282">
                <a:tc>
                  <a:txBody>
                    <a:bodyPr/>
                    <a:lstStyle/>
                    <a:p>
                      <a:pPr>
                        <a:spcAft>
                          <a:spcPts val="0"/>
                        </a:spcAft>
                      </a:pPr>
                      <a:endParaRPr lang="en-GB" sz="12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30918">
                <a:tc>
                  <a:txBody>
                    <a:bodyPr/>
                    <a:lstStyle/>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A School project could be for a subject, lesson, series of lessons or to benefit the overall school day.</a:t>
                      </a:r>
                    </a:p>
                    <a:p>
                      <a:pPr marL="177800" indent="-177800" algn="l">
                        <a:spcAft>
                          <a:spcPts val="600"/>
                        </a:spcAft>
                        <a:buFontTx/>
                        <a:buBlip>
                          <a:blip r:embed="rId3"/>
                        </a:buBlip>
                      </a:pPr>
                      <a:r>
                        <a:rPr lang="en-GB" sz="1240" baseline="0" dirty="0" smtClean="0">
                          <a:solidFill>
                            <a:schemeClr val="tx1"/>
                          </a:solidFill>
                          <a:effectLst/>
                          <a:latin typeface="Arial" pitchFamily="34" charset="0"/>
                          <a:ea typeface="Times New Roman"/>
                          <a:cs typeface="Arial" pitchFamily="34" charset="0"/>
                        </a:rPr>
                        <a:t>Planning your revision timetable for exams could be considered a project.</a:t>
                      </a:r>
                    </a:p>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Not all project plans mean a successful outcome.</a:t>
                      </a:r>
                    </a:p>
                    <a:p>
                      <a:pPr marL="177800" indent="-177800" algn="l">
                        <a:spcAft>
                          <a:spcPts val="600"/>
                        </a:spcAft>
                        <a:buFontTx/>
                        <a:buBlip>
                          <a:blip r:embed="rId3"/>
                        </a:buBlip>
                      </a:pPr>
                      <a:r>
                        <a:rPr lang="en-GB" sz="1240" baseline="0" dirty="0" smtClean="0">
                          <a:solidFill>
                            <a:schemeClr val="tx1"/>
                          </a:solidFill>
                          <a:effectLst/>
                          <a:latin typeface="Arial" pitchFamily="34" charset="0"/>
                          <a:ea typeface="Times New Roman"/>
                          <a:cs typeface="Arial" pitchFamily="34" charset="0"/>
                        </a:rPr>
                        <a:t>Every marketing plan is a project that is planned and executed with a purpose and outcome.</a:t>
                      </a:r>
                    </a:p>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At some point you will either create a project in life or be part of someone else’s project plan.</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63426" y="1079401"/>
            <a:ext cx="6907923" cy="5484578"/>
          </a:xfrm>
          <a:prstGeom prst="rect">
            <a:avLst/>
          </a:prstGeom>
        </p:spPr>
        <p:txBody>
          <a:bodyPr wrap="square">
            <a:spAutoFit/>
          </a:bodyPr>
          <a:lstStyle/>
          <a:p>
            <a:pPr marL="285750" indent="-285750">
              <a:buClr>
                <a:srgbClr val="C00000"/>
              </a:buClr>
              <a:buFont typeface="Arial" panose="020B0604020202020204" pitchFamily="34" charset="0"/>
              <a:buChar char="•"/>
            </a:pPr>
            <a:r>
              <a:rPr lang="en-GB" sz="1470" b="1" dirty="0" smtClean="0"/>
              <a:t>Feasibility </a:t>
            </a:r>
            <a:r>
              <a:rPr lang="en-GB" sz="1470" b="1" dirty="0"/>
              <a:t>study </a:t>
            </a:r>
            <a:r>
              <a:rPr lang="en-GB" sz="1470" dirty="0" smtClean="0"/>
              <a:t>- </a:t>
            </a:r>
            <a:r>
              <a:rPr lang="en-US" sz="1470" dirty="0"/>
              <a:t>A feasibility study is an analysis of how successfully a project can be completed, </a:t>
            </a:r>
            <a:r>
              <a:rPr lang="en-US" sz="1470" dirty="0" smtClean="0"/>
              <a:t>accounting </a:t>
            </a:r>
            <a:r>
              <a:rPr lang="en-US" sz="1470" dirty="0"/>
              <a:t>for factors that affect it such as economic, technological, legal and scheduling factors. Project managers use feasibility studies to determine potential positive and negative outcomes of a project before investing a considerable amount of time and money into it</a:t>
            </a:r>
            <a:r>
              <a:rPr lang="en-US" sz="1470" dirty="0" smtClean="0"/>
              <a:t>.</a:t>
            </a:r>
            <a:endParaRPr lang="en-US" sz="1470" dirty="0"/>
          </a:p>
          <a:p>
            <a:pPr marL="285750" indent="-285750">
              <a:buClr>
                <a:srgbClr val="C00000"/>
              </a:buClr>
              <a:buFont typeface="Arial" panose="020B0604020202020204" pitchFamily="34" charset="0"/>
              <a:buChar char="•"/>
            </a:pPr>
            <a:r>
              <a:rPr lang="en-US" sz="1470" dirty="0" smtClean="0"/>
              <a:t>For </a:t>
            </a:r>
            <a:r>
              <a:rPr lang="en-US" sz="1470" dirty="0"/>
              <a:t>example, a small school looking to expand its </a:t>
            </a:r>
            <a:r>
              <a:rPr lang="en-US" sz="1470" dirty="0" smtClean="0"/>
              <a:t>premises </a:t>
            </a:r>
            <a:r>
              <a:rPr lang="en-US" sz="1470" dirty="0"/>
              <a:t>might perform a feasibility study to determine if it should follow through, taking into account material and labor costs, how disruptive the project would be to the students, the public opinion of the expansion, and laws that might have an effect on the </a:t>
            </a:r>
            <a:r>
              <a:rPr lang="en-US" sz="1470" dirty="0" smtClean="0"/>
              <a:t>expansion, the costs and limits of the build, whether the grants will be available and whether demand dictates that it happens..</a:t>
            </a:r>
            <a:endParaRPr lang="en-US" sz="1470" dirty="0"/>
          </a:p>
          <a:p>
            <a:pPr marL="285750" indent="-285750">
              <a:buClr>
                <a:srgbClr val="C00000"/>
              </a:buClr>
              <a:buFont typeface="Arial" panose="020B0604020202020204" pitchFamily="34" charset="0"/>
              <a:buChar char="•"/>
            </a:pPr>
            <a:r>
              <a:rPr lang="en-US" sz="1470" dirty="0"/>
              <a:t>A feasibility study tests the viability of an idea, a project or even a new business. The goal of a feasibility study is to place emphasis on potential problems that could occur if a project is pursued and determine if, after all significant factors are considered, the project should be pursued. Feasibility studies also allow a business to address where and how it will operate, potential obstacles, competition and the funding needed to get the business up and running</a:t>
            </a:r>
            <a:r>
              <a:rPr lang="en-US" sz="1470" dirty="0" smtClean="0"/>
              <a:t>.</a:t>
            </a:r>
          </a:p>
          <a:p>
            <a:pPr marL="285750" indent="-285750">
              <a:buClr>
                <a:srgbClr val="C00000"/>
              </a:buClr>
              <a:buFont typeface="Arial" panose="020B0604020202020204" pitchFamily="34" charset="0"/>
              <a:buChar char="•"/>
            </a:pPr>
            <a:r>
              <a:rPr lang="en-US" sz="1470" dirty="0" smtClean="0">
                <a:solidFill>
                  <a:srgbClr val="0070C0"/>
                </a:solidFill>
              </a:rPr>
              <a:t>For the rest of this project you will need to choose a specific project to discuss the tasks in relation to such as building a new school building, setting a new school subject or one of your choice agreed by the teacher. </a:t>
            </a:r>
          </a:p>
          <a:p>
            <a:pPr>
              <a:buClr>
                <a:srgbClr val="C00000"/>
              </a:buClr>
            </a:pPr>
            <a:r>
              <a:rPr lang="en-US" sz="1470" b="1" dirty="0" smtClean="0">
                <a:solidFill>
                  <a:srgbClr val="FF0000"/>
                </a:solidFill>
              </a:rPr>
              <a:t>P1.1 – Task 03 </a:t>
            </a:r>
            <a:r>
              <a:rPr lang="en-US" sz="1470" dirty="0" smtClean="0">
                <a:solidFill>
                  <a:srgbClr val="FF0000"/>
                </a:solidFill>
              </a:rPr>
              <a:t>– Describe and explain with examples from your project choice, what a project Initiation is, the importance of defining Aims and Objectives and what a Feasibility Study is and expects to achieve.</a:t>
            </a:r>
            <a:endParaRPr lang="en-GB" sz="147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P1.1 – The Stages of Project Management</a:t>
            </a:r>
            <a:endParaRPr lang="en-US" sz="3200" dirty="0"/>
          </a:p>
        </p:txBody>
      </p:sp>
    </p:spTree>
    <p:extLst>
      <p:ext uri="{BB962C8B-B14F-4D97-AF65-F5344CB8AC3E}">
        <p14:creationId xmlns:p14="http://schemas.microsoft.com/office/powerpoint/2010/main" val="2006048776"/>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93866"/>
          </a:xfrm>
          <a:prstGeom prst="rect">
            <a:avLst/>
          </a:prstGeom>
        </p:spPr>
        <p:txBody>
          <a:bodyPr wrap="square">
            <a:spAutoFit/>
          </a:bodyPr>
          <a:lstStyle/>
          <a:p>
            <a:pPr marL="285750" indent="-285750">
              <a:buClr>
                <a:srgbClr val="C00000"/>
              </a:buClr>
              <a:buFont typeface="Arial" panose="020B0604020202020204" pitchFamily="34" charset="0"/>
              <a:buChar char="•"/>
            </a:pPr>
            <a:r>
              <a:rPr lang="en-GB" sz="1300" b="1" dirty="0" smtClean="0"/>
              <a:t>Project </a:t>
            </a:r>
            <a:r>
              <a:rPr lang="en-GB" sz="1300" b="1" dirty="0"/>
              <a:t>proposal </a:t>
            </a:r>
            <a:r>
              <a:rPr lang="en-GB" sz="1300" dirty="0" smtClean="0"/>
              <a:t>- </a:t>
            </a:r>
            <a:r>
              <a:rPr lang="en-US" sz="1300" dirty="0"/>
              <a:t>A project proposal is a detailed description of a series of activities aimed at solving a certain </a:t>
            </a:r>
            <a:r>
              <a:rPr lang="en-US" sz="1300" dirty="0" smtClean="0"/>
              <a:t>problem. </a:t>
            </a:r>
            <a:r>
              <a:rPr lang="en-US" sz="1300" dirty="0"/>
              <a:t>In order to be successful, the document should </a:t>
            </a:r>
            <a:r>
              <a:rPr lang="en-US" sz="1300" dirty="0" smtClean="0"/>
              <a:t>provide </a:t>
            </a:r>
            <a:r>
              <a:rPr lang="en-US" sz="1300" dirty="0"/>
              <a:t>a logical presentation of a research idea. </a:t>
            </a:r>
            <a:r>
              <a:rPr lang="en-US" sz="1300" dirty="0" smtClean="0"/>
              <a:t>Once the project leader met </a:t>
            </a:r>
            <a:r>
              <a:rPr lang="en-US" sz="1300" dirty="0"/>
              <a:t>with the major </a:t>
            </a:r>
            <a:r>
              <a:rPr lang="en-US" sz="1300" dirty="0" smtClean="0"/>
              <a:t>stakeholders, they build a </a:t>
            </a:r>
            <a:r>
              <a:rPr lang="en-US" sz="1300" dirty="0"/>
              <a:t>project </a:t>
            </a:r>
            <a:r>
              <a:rPr lang="en-US" sz="1300" dirty="0" smtClean="0"/>
              <a:t>proposal. </a:t>
            </a:r>
            <a:r>
              <a:rPr lang="en-US" sz="1300" dirty="0"/>
              <a:t>The proposal </a:t>
            </a:r>
            <a:r>
              <a:rPr lang="en-US" sz="1300" dirty="0" smtClean="0"/>
              <a:t>is </a:t>
            </a:r>
            <a:r>
              <a:rPr lang="en-US" sz="1300" dirty="0"/>
              <a:t>a document that basically captures the </a:t>
            </a:r>
            <a:r>
              <a:rPr lang="en-US" sz="1300" dirty="0" smtClean="0"/>
              <a:t>information they’ve </a:t>
            </a:r>
            <a:r>
              <a:rPr lang="en-US" sz="1300" dirty="0"/>
              <a:t>been gathering informally. </a:t>
            </a:r>
            <a:r>
              <a:rPr lang="en-US" sz="1300" dirty="0" smtClean="0"/>
              <a:t>The </a:t>
            </a:r>
            <a:r>
              <a:rPr lang="en-US" sz="1300" dirty="0"/>
              <a:t>project proposal</a:t>
            </a:r>
            <a:r>
              <a:rPr lang="en-US" sz="1300" dirty="0" smtClean="0"/>
              <a:t> </a:t>
            </a:r>
            <a:r>
              <a:rPr lang="en-US" sz="1300" dirty="0"/>
              <a:t>is solely owned by </a:t>
            </a:r>
            <a:r>
              <a:rPr lang="en-US" sz="1300" dirty="0" smtClean="0"/>
              <a:t>the project </a:t>
            </a:r>
            <a:r>
              <a:rPr lang="en-US" sz="1300" dirty="0"/>
              <a:t>sponsor, and it specifically </a:t>
            </a:r>
            <a:r>
              <a:rPr lang="en-US" sz="1300" dirty="0" err="1" smtClean="0"/>
              <a:t>authorises</a:t>
            </a:r>
            <a:r>
              <a:rPr lang="en-US" sz="1300" dirty="0" smtClean="0"/>
              <a:t> </a:t>
            </a:r>
            <a:r>
              <a:rPr lang="en-US" sz="1300" dirty="0"/>
              <a:t>the project manager to </a:t>
            </a:r>
            <a:r>
              <a:rPr lang="en-US" sz="1300" dirty="0" smtClean="0"/>
              <a:t>utilize resources </a:t>
            </a:r>
            <a:r>
              <a:rPr lang="en-US" sz="1300" dirty="0"/>
              <a:t>to execute the project. Further, the proposal </a:t>
            </a:r>
            <a:r>
              <a:rPr lang="en-US" sz="1300" dirty="0" smtClean="0"/>
              <a:t>outlines </a:t>
            </a:r>
            <a:r>
              <a:rPr lang="en-US" sz="1300" dirty="0"/>
              <a:t>such things </a:t>
            </a:r>
            <a:r>
              <a:rPr lang="en-US" sz="1300" dirty="0" smtClean="0"/>
              <a:t>as the </a:t>
            </a:r>
            <a:r>
              <a:rPr lang="en-US" sz="1300" dirty="0"/>
              <a:t>business need the project is expected to fulfill, the high-level </a:t>
            </a:r>
            <a:r>
              <a:rPr lang="en-US" sz="1300" dirty="0" smtClean="0"/>
              <a:t>requirements, assumptions</a:t>
            </a:r>
            <a:r>
              <a:rPr lang="en-US" sz="1300" dirty="0"/>
              <a:t>, and constraints, the schedule milestones, the budget, the </a:t>
            </a:r>
            <a:r>
              <a:rPr lang="en-US" sz="1300" dirty="0" smtClean="0"/>
              <a:t>stakeholders, etc</a:t>
            </a:r>
            <a:r>
              <a:rPr lang="en-US" sz="1300" dirty="0"/>
              <a:t>. As you would </a:t>
            </a:r>
            <a:r>
              <a:rPr lang="en-US" sz="1300" dirty="0" smtClean="0"/>
              <a:t>expect.</a:t>
            </a:r>
          </a:p>
          <a:p>
            <a:pPr marL="285750" indent="-285750">
              <a:buClr>
                <a:srgbClr val="C00000"/>
              </a:buClr>
              <a:buFont typeface="Arial" panose="020B0604020202020204" pitchFamily="34" charset="0"/>
              <a:buChar char="•"/>
            </a:pPr>
            <a:r>
              <a:rPr lang="en-GB" sz="1300" b="1" dirty="0" smtClean="0"/>
              <a:t>Business </a:t>
            </a:r>
            <a:r>
              <a:rPr lang="en-GB" sz="1300" b="1" dirty="0"/>
              <a:t>case </a:t>
            </a:r>
            <a:r>
              <a:rPr lang="en-GB" sz="1300" dirty="0" smtClean="0"/>
              <a:t>- </a:t>
            </a:r>
            <a:r>
              <a:rPr lang="en-US" sz="1300" dirty="0"/>
              <a:t>The business case provides justification for undertaking a </a:t>
            </a:r>
            <a:r>
              <a:rPr lang="en-US" sz="1300" dirty="0" smtClean="0"/>
              <a:t>project. </a:t>
            </a:r>
            <a:r>
              <a:rPr lang="en-US" sz="1300" dirty="0"/>
              <a:t>It evaluates the benefit, cost and risk of alternative options and provides a rationale for the preferred </a:t>
            </a:r>
            <a:r>
              <a:rPr lang="en-US" sz="1300" dirty="0" smtClean="0"/>
              <a:t>solution. All projects </a:t>
            </a:r>
            <a:r>
              <a:rPr lang="en-US" sz="1300" dirty="0"/>
              <a:t>must have a business case that demonstrates the value of the work.</a:t>
            </a:r>
          </a:p>
          <a:p>
            <a:pPr marL="285750" indent="-285750">
              <a:buClr>
                <a:srgbClr val="C00000"/>
              </a:buClr>
              <a:buFont typeface="Arial" panose="020B0604020202020204" pitchFamily="34" charset="0"/>
              <a:buChar char="•"/>
            </a:pPr>
            <a:r>
              <a:rPr lang="en-US" sz="1300" dirty="0" smtClean="0"/>
              <a:t>In </a:t>
            </a:r>
            <a:r>
              <a:rPr lang="en-US" sz="1300" dirty="0"/>
              <a:t>the concept phase of the life cycle an outline business case is prepared that is then used by senior management to assess whether to give the go-ahead for the definition phase. The detailed business case is prepared during the latter phase.</a:t>
            </a:r>
          </a:p>
          <a:p>
            <a:pPr marL="285750" indent="-285750">
              <a:buClr>
                <a:srgbClr val="C00000"/>
              </a:buClr>
              <a:buFont typeface="Arial" panose="020B0604020202020204" pitchFamily="34" charset="0"/>
              <a:buChar char="•"/>
            </a:pPr>
            <a:r>
              <a:rPr lang="en-US" sz="1300" dirty="0" smtClean="0"/>
              <a:t>The project </a:t>
            </a:r>
            <a:r>
              <a:rPr lang="en-US" sz="1300" dirty="0"/>
              <a:t>is owned by the sponsor, who has ultimate accountability for ensuring that the benefits are achieved. However, the project </a:t>
            </a:r>
            <a:r>
              <a:rPr lang="en-US" sz="1300" dirty="0" smtClean="0"/>
              <a:t>manager </a:t>
            </a:r>
            <a:r>
              <a:rPr lang="en-US" sz="1300" dirty="0"/>
              <a:t>will usually be responsible for preparing the business case, possibly with specialist </a:t>
            </a:r>
            <a:r>
              <a:rPr lang="en-US" sz="1300" dirty="0" smtClean="0"/>
              <a:t>support. A </a:t>
            </a:r>
            <a:r>
              <a:rPr lang="en-US" sz="1300" dirty="0"/>
              <a:t>business case typically includes the:</a:t>
            </a:r>
          </a:p>
          <a:p>
            <a:pPr marL="536575" indent="-285750">
              <a:buClr>
                <a:srgbClr val="C00000"/>
              </a:buClr>
              <a:buFont typeface="Courier New" panose="02070309020205020404" pitchFamily="49" charset="0"/>
              <a:buChar char="o"/>
            </a:pPr>
            <a:r>
              <a:rPr lang="en-US" sz="1300" b="1" dirty="0" smtClean="0"/>
              <a:t>strategic </a:t>
            </a:r>
            <a:r>
              <a:rPr lang="en-US" sz="1300" b="1" dirty="0"/>
              <a:t>case </a:t>
            </a:r>
            <a:r>
              <a:rPr lang="en-US" sz="1300" dirty="0"/>
              <a:t>– the background of the project or </a:t>
            </a:r>
            <a:r>
              <a:rPr lang="en-US" sz="1300" dirty="0" smtClean="0"/>
              <a:t>program </a:t>
            </a:r>
            <a:r>
              <a:rPr lang="en-US" sz="1300" dirty="0"/>
              <a:t>and why it is needed;</a:t>
            </a:r>
          </a:p>
          <a:p>
            <a:pPr marL="536575" indent="-285750">
              <a:buClr>
                <a:srgbClr val="C00000"/>
              </a:buClr>
              <a:buFont typeface="Courier New" panose="02070309020205020404" pitchFamily="49" charset="0"/>
              <a:buChar char="o"/>
            </a:pPr>
            <a:r>
              <a:rPr lang="en-US" sz="1300" b="1" dirty="0"/>
              <a:t>options appraisal </a:t>
            </a:r>
            <a:r>
              <a:rPr lang="en-US" sz="1300" dirty="0"/>
              <a:t>– what options have been considered and which has been chosen (not forgetting the ‘do nothing’ option);</a:t>
            </a:r>
          </a:p>
          <a:p>
            <a:pPr marL="536575" indent="-285750">
              <a:buClr>
                <a:srgbClr val="C00000"/>
              </a:buClr>
              <a:buFont typeface="Courier New" panose="02070309020205020404" pitchFamily="49" charset="0"/>
              <a:buChar char="o"/>
            </a:pPr>
            <a:r>
              <a:rPr lang="en-US" sz="1300" b="1" dirty="0"/>
              <a:t>expected benefits </a:t>
            </a:r>
            <a:r>
              <a:rPr lang="en-US" sz="1300" dirty="0"/>
              <a:t>– the benefits that will arise from the work and any unavoidable </a:t>
            </a:r>
            <a:r>
              <a:rPr lang="en-US" sz="1300" dirty="0" smtClean="0"/>
              <a:t>negatives;</a:t>
            </a:r>
            <a:endParaRPr lang="en-US" sz="1300" dirty="0"/>
          </a:p>
          <a:p>
            <a:pPr marL="536575" indent="-285750">
              <a:buClr>
                <a:srgbClr val="C00000"/>
              </a:buClr>
              <a:buFont typeface="Courier New" panose="02070309020205020404" pitchFamily="49" charset="0"/>
              <a:buChar char="o"/>
            </a:pPr>
            <a:r>
              <a:rPr lang="en-US" sz="1300" b="1" dirty="0" smtClean="0"/>
              <a:t>commercial aspects </a:t>
            </a:r>
            <a:r>
              <a:rPr lang="en-US" sz="1300" dirty="0" smtClean="0"/>
              <a:t>– the costs, investment appraisal and funding arrangements;</a:t>
            </a:r>
          </a:p>
          <a:p>
            <a:pPr marL="536575" indent="-285750">
              <a:buClr>
                <a:srgbClr val="C00000"/>
              </a:buClr>
              <a:buFont typeface="Courier New" panose="02070309020205020404" pitchFamily="49" charset="0"/>
              <a:buChar char="o"/>
            </a:pPr>
            <a:r>
              <a:rPr lang="en-US" sz="1300" b="1" dirty="0" smtClean="0"/>
              <a:t>risk</a:t>
            </a:r>
            <a:r>
              <a:rPr lang="en-US" sz="1300" dirty="0" smtClean="0"/>
              <a:t> </a:t>
            </a:r>
            <a:r>
              <a:rPr lang="en-US" sz="1300" dirty="0"/>
              <a:t>– the major risks and their impact on the business case;</a:t>
            </a:r>
          </a:p>
          <a:p>
            <a:pPr marL="536575" indent="-285750">
              <a:buClr>
                <a:srgbClr val="C00000"/>
              </a:buClr>
              <a:buFont typeface="Courier New" panose="02070309020205020404" pitchFamily="49" charset="0"/>
              <a:buChar char="o"/>
            </a:pPr>
            <a:r>
              <a:rPr lang="en-US" sz="1300" b="1" dirty="0"/>
              <a:t>timescales</a:t>
            </a:r>
            <a:r>
              <a:rPr lang="en-US" sz="1300" dirty="0"/>
              <a:t> – a summary of the delivery of outputs and </a:t>
            </a:r>
            <a:r>
              <a:rPr lang="en-US" sz="1300" dirty="0" err="1"/>
              <a:t>realisation</a:t>
            </a:r>
            <a:r>
              <a:rPr lang="en-US" sz="1300" dirty="0"/>
              <a:t> of benefits</a:t>
            </a:r>
            <a:r>
              <a:rPr lang="en-US" sz="1300" dirty="0" smtClean="0"/>
              <a:t>.</a:t>
            </a:r>
          </a:p>
          <a:p>
            <a:pPr>
              <a:buClr>
                <a:srgbClr val="C00000"/>
              </a:buClr>
            </a:pPr>
            <a:r>
              <a:rPr lang="en-US" sz="1300" b="1" dirty="0">
                <a:solidFill>
                  <a:srgbClr val="FF0000"/>
                </a:solidFill>
              </a:rPr>
              <a:t>P1.1 – Task 04 </a:t>
            </a:r>
            <a:r>
              <a:rPr lang="en-US" sz="1300" dirty="0">
                <a:solidFill>
                  <a:srgbClr val="FF0000"/>
                </a:solidFill>
              </a:rPr>
              <a:t>– Using the scenario, discuss what a Project proposal Document </a:t>
            </a:r>
            <a:r>
              <a:rPr lang="en-US" sz="1300" dirty="0" smtClean="0">
                <a:solidFill>
                  <a:srgbClr val="FF0000"/>
                </a:solidFill>
              </a:rPr>
              <a:t>and a Business Case are, ownership, objectives and </a:t>
            </a:r>
            <a:r>
              <a:rPr lang="en-US" sz="1300" dirty="0">
                <a:solidFill>
                  <a:srgbClr val="FF0000"/>
                </a:solidFill>
              </a:rPr>
              <a:t>what </a:t>
            </a:r>
            <a:r>
              <a:rPr lang="en-US" sz="1300" dirty="0" smtClean="0">
                <a:solidFill>
                  <a:srgbClr val="FF0000"/>
                </a:solidFill>
              </a:rPr>
              <a:t>they hope </a:t>
            </a:r>
            <a:r>
              <a:rPr lang="en-US" sz="1300" dirty="0">
                <a:solidFill>
                  <a:srgbClr val="FF0000"/>
                </a:solidFill>
              </a:rPr>
              <a:t>to achieve.</a:t>
            </a:r>
          </a:p>
          <a:p>
            <a:pPr>
              <a:buClr>
                <a:srgbClr val="C00000"/>
              </a:buClr>
            </a:pPr>
            <a:r>
              <a:rPr lang="en-US" sz="1300" b="1" dirty="0">
                <a:solidFill>
                  <a:srgbClr val="FF0000"/>
                </a:solidFill>
              </a:rPr>
              <a:t>P1.1 – Task 05 </a:t>
            </a:r>
            <a:r>
              <a:rPr lang="en-US" sz="1300" dirty="0">
                <a:solidFill>
                  <a:srgbClr val="FF0000"/>
                </a:solidFill>
              </a:rPr>
              <a:t>– Using the template </a:t>
            </a:r>
            <a:r>
              <a:rPr lang="en-US" sz="1300" dirty="0">
                <a:solidFill>
                  <a:srgbClr val="FF0000"/>
                </a:solidFill>
                <a:hlinkClick r:id="rId3" action="ppaction://hlinkfile"/>
              </a:rPr>
              <a:t>here</a:t>
            </a:r>
            <a:r>
              <a:rPr lang="en-US" sz="1300" dirty="0">
                <a:solidFill>
                  <a:srgbClr val="FF0000"/>
                </a:solidFill>
              </a:rPr>
              <a:t>, and the guide </a:t>
            </a:r>
            <a:r>
              <a:rPr lang="en-US" sz="1300" dirty="0">
                <a:solidFill>
                  <a:srgbClr val="FF0000"/>
                </a:solidFill>
                <a:hlinkClick r:id="rId4" action="ppaction://hlinkfile"/>
              </a:rPr>
              <a:t>here</a:t>
            </a:r>
            <a:r>
              <a:rPr lang="en-US" sz="1300" dirty="0">
                <a:solidFill>
                  <a:srgbClr val="FF0000"/>
                </a:solidFill>
              </a:rPr>
              <a:t>, create, customise and complete a project proposal for your selected scenario</a:t>
            </a:r>
            <a:r>
              <a:rPr lang="en-US" sz="1300" dirty="0" smtClean="0">
                <a:solidFill>
                  <a:srgbClr val="FF0000"/>
                </a:solidFill>
              </a:rPr>
              <a:t>.</a:t>
            </a:r>
            <a:endParaRPr lang="en-GB" sz="13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P1.1 – The Stages of Project Management</a:t>
            </a:r>
            <a:endParaRPr lang="en-US" sz="3200" dirty="0"/>
          </a:p>
        </p:txBody>
      </p:sp>
    </p:spTree>
    <p:extLst>
      <p:ext uri="{BB962C8B-B14F-4D97-AF65-F5344CB8AC3E}">
        <p14:creationId xmlns:p14="http://schemas.microsoft.com/office/powerpoint/2010/main" val="553054682"/>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05896741"/>
              </p:ext>
            </p:extLst>
          </p:nvPr>
        </p:nvGraphicFramePr>
        <p:xfrm>
          <a:off x="7164288" y="1052736"/>
          <a:ext cx="1656184" cy="5589200"/>
        </p:xfrm>
        <a:graphic>
          <a:graphicData uri="http://schemas.openxmlformats.org/drawingml/2006/table">
            <a:tbl>
              <a:tblPr firstRow="1" firstCol="1" lastRow="1" lastCol="1" bandRow="1" bandCol="1">
                <a:tableStyleId>{2D5ABB26-0587-4C30-8999-92F81FD0307C}</a:tableStyleId>
              </a:tblPr>
              <a:tblGrid>
                <a:gridCol w="1656184"/>
              </a:tblGrid>
              <a:tr h="358282">
                <a:tc>
                  <a:txBody>
                    <a:bodyPr/>
                    <a:lstStyle/>
                    <a:p>
                      <a:pPr>
                        <a:spcAft>
                          <a:spcPts val="0"/>
                        </a:spcAft>
                      </a:pPr>
                      <a:endParaRPr lang="en-GB" sz="12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30918">
                <a:tc>
                  <a:txBody>
                    <a:bodyPr/>
                    <a:lstStyle/>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A School project could be for a subject, lesson, series of lessons or to benefit the overall school day.</a:t>
                      </a:r>
                    </a:p>
                    <a:p>
                      <a:pPr marL="177800" indent="-177800" algn="l">
                        <a:spcAft>
                          <a:spcPts val="600"/>
                        </a:spcAft>
                        <a:buFontTx/>
                        <a:buBlip>
                          <a:blip r:embed="rId3"/>
                        </a:buBlip>
                      </a:pPr>
                      <a:r>
                        <a:rPr lang="en-GB" sz="1240" baseline="0" dirty="0" smtClean="0">
                          <a:solidFill>
                            <a:schemeClr val="tx1"/>
                          </a:solidFill>
                          <a:effectLst/>
                          <a:latin typeface="Arial" pitchFamily="34" charset="0"/>
                          <a:ea typeface="Times New Roman"/>
                          <a:cs typeface="Arial" pitchFamily="34" charset="0"/>
                        </a:rPr>
                        <a:t>Planning your revision timetable for exams could be considered a project.</a:t>
                      </a:r>
                    </a:p>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Not all project plans mean a successful outcome.</a:t>
                      </a:r>
                    </a:p>
                    <a:p>
                      <a:pPr marL="177800" indent="-177800" algn="l">
                        <a:spcAft>
                          <a:spcPts val="600"/>
                        </a:spcAft>
                        <a:buFontTx/>
                        <a:buBlip>
                          <a:blip r:embed="rId3"/>
                        </a:buBlip>
                      </a:pPr>
                      <a:r>
                        <a:rPr lang="en-GB" sz="1240" baseline="0" dirty="0" smtClean="0">
                          <a:solidFill>
                            <a:schemeClr val="tx1"/>
                          </a:solidFill>
                          <a:effectLst/>
                          <a:latin typeface="Arial" pitchFamily="34" charset="0"/>
                          <a:ea typeface="Times New Roman"/>
                          <a:cs typeface="Arial" pitchFamily="34" charset="0"/>
                        </a:rPr>
                        <a:t>Every marketing plan is a project that is planned and executed with a purpose and outcome.</a:t>
                      </a:r>
                    </a:p>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At some point you will either create a project in life or be part of someone else’s project plan.</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63426" y="1079401"/>
            <a:ext cx="6907923" cy="5586145"/>
          </a:xfrm>
          <a:prstGeom prst="rect">
            <a:avLst/>
          </a:prstGeom>
        </p:spPr>
        <p:txBody>
          <a:bodyPr wrap="square">
            <a:spAutoFit/>
          </a:bodyPr>
          <a:lstStyle/>
          <a:p>
            <a:pPr marL="285750" indent="-285750">
              <a:buClr>
                <a:srgbClr val="C00000"/>
              </a:buClr>
              <a:buFont typeface="Arial" panose="020B0604020202020204" pitchFamily="34" charset="0"/>
              <a:buChar char="•"/>
            </a:pPr>
            <a:r>
              <a:rPr lang="en-US" sz="1700" b="1" dirty="0" smtClean="0"/>
              <a:t>Define </a:t>
            </a:r>
            <a:r>
              <a:rPr lang="en-US" sz="1700" b="1" dirty="0"/>
              <a:t>project controls</a:t>
            </a:r>
            <a:r>
              <a:rPr lang="en-US" sz="1700" dirty="0"/>
              <a:t> (e.g. time, cost, quality strategies) </a:t>
            </a:r>
            <a:r>
              <a:rPr lang="en-US" sz="1700" dirty="0" smtClean="0"/>
              <a:t>- Project </a:t>
            </a:r>
            <a:r>
              <a:rPr lang="en-US" sz="1700" dirty="0"/>
              <a:t>controls are the data gathering, management and analytical processes used to predict, understand and constructively influence the time and cost outcomes of a project or program; through the communication of information in formats that assist effective management and decision making. This definition encompasses all stages of a project or program’s lifecycle from the initial estimating needed to ‘size’ a proposed </a:t>
            </a:r>
            <a:r>
              <a:rPr lang="en-US" sz="1700" dirty="0" smtClean="0"/>
              <a:t>project . This includes:</a:t>
            </a:r>
            <a:endParaRPr lang="en-US" sz="1700" dirty="0"/>
          </a:p>
          <a:p>
            <a:pPr marL="536575" indent="-200025">
              <a:buClr>
                <a:srgbClr val="C00000"/>
              </a:buClr>
              <a:buFont typeface="Courier New" panose="02070309020205020404" pitchFamily="49" charset="0"/>
              <a:buChar char="o"/>
            </a:pPr>
            <a:r>
              <a:rPr lang="en-US" sz="1700" dirty="0" smtClean="0"/>
              <a:t>Project </a:t>
            </a:r>
            <a:r>
              <a:rPr lang="en-US" sz="1700" dirty="0"/>
              <a:t>strategy, undertaking planning and methods studies to help the PM </a:t>
            </a:r>
            <a:r>
              <a:rPr lang="en-US" sz="1700" dirty="0" err="1"/>
              <a:t>optimise</a:t>
            </a:r>
            <a:r>
              <a:rPr lang="en-US" sz="1700" dirty="0"/>
              <a:t> future outcomes;</a:t>
            </a:r>
          </a:p>
          <a:p>
            <a:pPr marL="536575" indent="-200025">
              <a:buClr>
                <a:srgbClr val="C00000"/>
              </a:buClr>
              <a:buFont typeface="Courier New" panose="02070309020205020404" pitchFamily="49" charset="0"/>
              <a:buChar char="o"/>
            </a:pPr>
            <a:r>
              <a:rPr lang="en-US" sz="1700" dirty="0" smtClean="0"/>
              <a:t>Scheduling </a:t>
            </a:r>
            <a:r>
              <a:rPr lang="en-US" sz="1700" dirty="0"/>
              <a:t>including development, updating and maintenance;</a:t>
            </a:r>
          </a:p>
          <a:p>
            <a:pPr marL="536575" indent="-200025">
              <a:buClr>
                <a:srgbClr val="C00000"/>
              </a:buClr>
              <a:buFont typeface="Courier New" panose="02070309020205020404" pitchFamily="49" charset="0"/>
              <a:buChar char="o"/>
            </a:pPr>
            <a:r>
              <a:rPr lang="en-US" sz="1700" dirty="0" smtClean="0"/>
              <a:t>Cost </a:t>
            </a:r>
            <a:r>
              <a:rPr lang="en-US" sz="1700" dirty="0"/>
              <a:t>estimation, cost engineering/control and value engineering;</a:t>
            </a:r>
          </a:p>
          <a:p>
            <a:pPr marL="536575" indent="-200025">
              <a:buClr>
                <a:srgbClr val="C00000"/>
              </a:buClr>
              <a:buFont typeface="Courier New" panose="02070309020205020404" pitchFamily="49" charset="0"/>
              <a:buChar char="o"/>
            </a:pPr>
            <a:r>
              <a:rPr lang="en-US" sz="1700" dirty="0" smtClean="0"/>
              <a:t>Risk </a:t>
            </a:r>
            <a:r>
              <a:rPr lang="en-US" sz="1700" dirty="0"/>
              <a:t>management, including maintaining the risk register and risk analysis/assessment;</a:t>
            </a:r>
          </a:p>
          <a:p>
            <a:pPr marL="536575" indent="-200025">
              <a:buClr>
                <a:srgbClr val="C00000"/>
              </a:buClr>
              <a:buFont typeface="Courier New" panose="02070309020205020404" pitchFamily="49" charset="0"/>
              <a:buChar char="o"/>
            </a:pPr>
            <a:r>
              <a:rPr lang="en-US" sz="1700" dirty="0" smtClean="0"/>
              <a:t>Document </a:t>
            </a:r>
            <a:r>
              <a:rPr lang="en-US" sz="1700" dirty="0"/>
              <a:t>control;</a:t>
            </a:r>
          </a:p>
          <a:p>
            <a:pPr marL="536575" indent="-200025">
              <a:buClr>
                <a:srgbClr val="C00000"/>
              </a:buClr>
              <a:buFont typeface="Courier New" panose="02070309020205020404" pitchFamily="49" charset="0"/>
              <a:buChar char="o"/>
            </a:pPr>
            <a:r>
              <a:rPr lang="en-US" sz="1700" dirty="0" smtClean="0"/>
              <a:t>Supplier </a:t>
            </a:r>
            <a:r>
              <a:rPr lang="en-US" sz="1700" dirty="0"/>
              <a:t>performance measurement / oversight (but excluding contract administration);</a:t>
            </a:r>
          </a:p>
          <a:p>
            <a:pPr marL="285750" indent="-285750">
              <a:buClr>
                <a:srgbClr val="C00000"/>
              </a:buClr>
              <a:buFont typeface="Arial" panose="020B0604020202020204" pitchFamily="34" charset="0"/>
              <a:buChar char="•"/>
            </a:pPr>
            <a:r>
              <a:rPr lang="en-US" sz="1700" dirty="0" smtClean="0"/>
              <a:t>Put </a:t>
            </a:r>
            <a:r>
              <a:rPr lang="en-US" sz="1700" dirty="0"/>
              <a:t>simply, Project Controls encompass the people, processes and tools used to plan, manage and mitigate cost and schedule issues and any risk events that may impact a project</a:t>
            </a:r>
            <a:r>
              <a:rPr lang="en-US" sz="1700" dirty="0" smtClean="0"/>
              <a:t>.</a:t>
            </a:r>
            <a:endParaRPr lang="en-US" sz="17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P1.1 – The Stages of Project Management</a:t>
            </a:r>
            <a:endParaRPr lang="en-US" sz="3200" dirty="0"/>
          </a:p>
        </p:txBody>
      </p:sp>
    </p:spTree>
    <p:extLst>
      <p:ext uri="{BB962C8B-B14F-4D97-AF65-F5344CB8AC3E}">
        <p14:creationId xmlns:p14="http://schemas.microsoft.com/office/powerpoint/2010/main" val="1249570541"/>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743111"/>
          </a:xfrm>
          <a:prstGeom prst="rect">
            <a:avLst/>
          </a:prstGeom>
        </p:spPr>
        <p:txBody>
          <a:bodyPr wrap="square">
            <a:spAutoFit/>
          </a:bodyPr>
          <a:lstStyle/>
          <a:p>
            <a:pPr marL="285750" indent="-285750">
              <a:buClr>
                <a:srgbClr val="C00000"/>
              </a:buClr>
              <a:buFont typeface="Arial" panose="020B0604020202020204" pitchFamily="34" charset="0"/>
              <a:buChar char="•"/>
            </a:pPr>
            <a:r>
              <a:rPr lang="en-GB" sz="1360" b="1" dirty="0" smtClean="0"/>
              <a:t>Define </a:t>
            </a:r>
            <a:r>
              <a:rPr lang="en-GB" sz="1360" b="1" dirty="0"/>
              <a:t>communication strategy</a:t>
            </a:r>
            <a:r>
              <a:rPr lang="en-GB" sz="1360" dirty="0"/>
              <a:t> </a:t>
            </a:r>
            <a:r>
              <a:rPr lang="en-GB" sz="1360" dirty="0" smtClean="0"/>
              <a:t>- </a:t>
            </a:r>
            <a:r>
              <a:rPr lang="en-US" sz="1360" dirty="0" smtClean="0"/>
              <a:t>Given </a:t>
            </a:r>
            <a:r>
              <a:rPr lang="en-US" sz="1360" dirty="0"/>
              <a:t>the organisational and geographical diversity of project teams – it is important to consider all methods of communication. </a:t>
            </a:r>
            <a:r>
              <a:rPr lang="en-US" sz="1360" dirty="0" smtClean="0"/>
              <a:t>Technology </a:t>
            </a:r>
            <a:r>
              <a:rPr lang="en-US" sz="1360" dirty="0"/>
              <a:t>allows us to communicate easily where ever the team members may be. A communication strategy should be conceived at the project planning stages, so key is its influence on the success of the </a:t>
            </a:r>
            <a:r>
              <a:rPr lang="en-US" sz="1360" dirty="0" smtClean="0"/>
              <a:t>project. Communication </a:t>
            </a:r>
            <a:r>
              <a:rPr lang="en-US" sz="1360" dirty="0"/>
              <a:t>methods can either be active or passive.</a:t>
            </a:r>
          </a:p>
          <a:p>
            <a:pPr marL="285750" indent="-285750">
              <a:buClr>
                <a:srgbClr val="C00000"/>
              </a:buClr>
              <a:buFont typeface="Arial" panose="020B0604020202020204" pitchFamily="34" charset="0"/>
              <a:buChar char="•"/>
            </a:pPr>
            <a:r>
              <a:rPr lang="en-US" sz="1360" dirty="0" smtClean="0"/>
              <a:t>ACTIVE </a:t>
            </a:r>
            <a:r>
              <a:rPr lang="en-US" sz="1360" dirty="0"/>
              <a:t>communication methods being those used to communicate in the here and now, for example the use of:</a:t>
            </a:r>
          </a:p>
          <a:p>
            <a:pPr marL="450850" indent="-200025">
              <a:buClr>
                <a:srgbClr val="C00000"/>
              </a:buClr>
              <a:buFont typeface="Courier New" panose="02070309020205020404" pitchFamily="49" charset="0"/>
              <a:buChar char="o"/>
            </a:pPr>
            <a:r>
              <a:rPr lang="en-US" sz="1360" dirty="0" smtClean="0"/>
              <a:t>Face </a:t>
            </a:r>
            <a:r>
              <a:rPr lang="en-US" sz="1360" dirty="0"/>
              <a:t>to Face meetings </a:t>
            </a:r>
          </a:p>
          <a:p>
            <a:pPr marL="450850" indent="-200025">
              <a:buClr>
                <a:srgbClr val="C00000"/>
              </a:buClr>
              <a:buFont typeface="Courier New" panose="02070309020205020404" pitchFamily="49" charset="0"/>
              <a:buChar char="o"/>
            </a:pPr>
            <a:r>
              <a:rPr lang="en-US" sz="1360" dirty="0"/>
              <a:t>Video conference, meeting – one on one, or group</a:t>
            </a:r>
          </a:p>
          <a:p>
            <a:pPr marL="450850" indent="-200025">
              <a:buClr>
                <a:srgbClr val="C00000"/>
              </a:buClr>
              <a:buFont typeface="Courier New" panose="02070309020205020404" pitchFamily="49" charset="0"/>
              <a:buChar char="o"/>
            </a:pPr>
            <a:r>
              <a:rPr lang="en-US" sz="1360" dirty="0"/>
              <a:t>Telephone conference, or voice only web conference</a:t>
            </a:r>
          </a:p>
          <a:p>
            <a:pPr marL="450850" indent="-200025">
              <a:buClr>
                <a:srgbClr val="C00000"/>
              </a:buClr>
              <a:buFont typeface="Courier New" panose="02070309020205020404" pitchFamily="49" charset="0"/>
              <a:buChar char="o"/>
            </a:pPr>
            <a:r>
              <a:rPr lang="en-US" sz="1360" dirty="0"/>
              <a:t>Webinars, becoming increasingly popular for the delivery of presentation based activities</a:t>
            </a:r>
          </a:p>
          <a:p>
            <a:pPr marL="450850" indent="-200025">
              <a:buClr>
                <a:srgbClr val="C00000"/>
              </a:buClr>
              <a:buFont typeface="Courier New" panose="02070309020205020404" pitchFamily="49" charset="0"/>
              <a:buChar char="o"/>
            </a:pPr>
            <a:r>
              <a:rPr lang="en-US" sz="1360" dirty="0"/>
              <a:t>Telephone – good old fashioned call</a:t>
            </a:r>
          </a:p>
          <a:p>
            <a:pPr marL="450850" indent="-200025">
              <a:buClr>
                <a:srgbClr val="C00000"/>
              </a:buClr>
              <a:buFont typeface="Courier New" panose="02070309020205020404" pitchFamily="49" charset="0"/>
              <a:buChar char="o"/>
            </a:pPr>
            <a:r>
              <a:rPr lang="en-US" sz="1360" dirty="0"/>
              <a:t>Stand up presentations in person</a:t>
            </a:r>
          </a:p>
          <a:p>
            <a:pPr marL="285750" indent="-285750">
              <a:buClr>
                <a:srgbClr val="C00000"/>
              </a:buClr>
              <a:buFont typeface="Arial" panose="020B0604020202020204" pitchFamily="34" charset="0"/>
              <a:buChar char="•"/>
            </a:pPr>
            <a:r>
              <a:rPr lang="en-US" sz="1360" dirty="0"/>
              <a:t>PASSIVE communication methods would be those which recipients can adopt in their own time, for example</a:t>
            </a:r>
            <a:r>
              <a:rPr lang="en-US" sz="1360" dirty="0" smtClean="0"/>
              <a:t>:</a:t>
            </a:r>
            <a:endParaRPr lang="en-US" sz="1360" dirty="0"/>
          </a:p>
          <a:p>
            <a:pPr marL="536575" indent="-285750">
              <a:buClr>
                <a:srgbClr val="C00000"/>
              </a:buClr>
              <a:buFont typeface="Courier New" panose="02070309020205020404" pitchFamily="49" charset="0"/>
              <a:buChar char="o"/>
            </a:pPr>
            <a:r>
              <a:rPr lang="en-US" sz="1360" dirty="0"/>
              <a:t>Pod </a:t>
            </a:r>
            <a:r>
              <a:rPr lang="en-US" sz="1360" dirty="0" smtClean="0"/>
              <a:t>cast or Web </a:t>
            </a:r>
            <a:r>
              <a:rPr lang="en-US" sz="1360" dirty="0"/>
              <a:t>cast</a:t>
            </a:r>
          </a:p>
          <a:p>
            <a:pPr marL="536575" indent="-285750">
              <a:buClr>
                <a:srgbClr val="C00000"/>
              </a:buClr>
              <a:buFont typeface="Courier New" panose="02070309020205020404" pitchFamily="49" charset="0"/>
              <a:buChar char="o"/>
            </a:pPr>
            <a:r>
              <a:rPr lang="en-US" sz="1360" dirty="0"/>
              <a:t>Email </a:t>
            </a:r>
          </a:p>
          <a:p>
            <a:pPr marL="536575" indent="-285750">
              <a:buClr>
                <a:srgbClr val="C00000"/>
              </a:buClr>
              <a:buFont typeface="Courier New" panose="02070309020205020404" pitchFamily="49" charset="0"/>
              <a:buChar char="o"/>
            </a:pPr>
            <a:r>
              <a:rPr lang="en-US" sz="1360" dirty="0"/>
              <a:t>Intranet bulletin boards</a:t>
            </a:r>
          </a:p>
          <a:p>
            <a:pPr marL="536575" indent="-285750">
              <a:buClr>
                <a:srgbClr val="C00000"/>
              </a:buClr>
              <a:buFont typeface="Courier New" panose="02070309020205020404" pitchFamily="49" charset="0"/>
              <a:buChar char="o"/>
            </a:pPr>
            <a:r>
              <a:rPr lang="en-US" sz="1360" dirty="0"/>
              <a:t>Blogs</a:t>
            </a:r>
          </a:p>
          <a:p>
            <a:pPr marL="536575" indent="-285750">
              <a:buClr>
                <a:srgbClr val="C00000"/>
              </a:buClr>
              <a:buFont typeface="Courier New" panose="02070309020205020404" pitchFamily="49" charset="0"/>
              <a:buChar char="o"/>
            </a:pPr>
            <a:r>
              <a:rPr lang="en-US" sz="1360" dirty="0"/>
              <a:t>Website</a:t>
            </a:r>
          </a:p>
          <a:p>
            <a:pPr marL="536575" indent="-285750">
              <a:buClr>
                <a:srgbClr val="C00000"/>
              </a:buClr>
              <a:buFont typeface="Courier New" panose="02070309020205020404" pitchFamily="49" charset="0"/>
              <a:buChar char="o"/>
            </a:pPr>
            <a:r>
              <a:rPr lang="en-US" sz="1360" dirty="0"/>
              <a:t>Project newsletter – paper based</a:t>
            </a:r>
          </a:p>
          <a:p>
            <a:pPr marL="536575" indent="-285750">
              <a:buClr>
                <a:srgbClr val="C00000"/>
              </a:buClr>
              <a:buFont typeface="Courier New" panose="02070309020205020404" pitchFamily="49" charset="0"/>
              <a:buChar char="o"/>
            </a:pPr>
            <a:r>
              <a:rPr lang="en-US" sz="1360" dirty="0"/>
              <a:t>Table top </a:t>
            </a:r>
            <a:r>
              <a:rPr lang="en-US" sz="1360" dirty="0" smtClean="0"/>
              <a:t>presentation</a:t>
            </a:r>
          </a:p>
          <a:p>
            <a:pPr>
              <a:buClr>
                <a:srgbClr val="C00000"/>
              </a:buClr>
            </a:pPr>
            <a:r>
              <a:rPr lang="en-US" sz="1360" b="1" dirty="0">
                <a:solidFill>
                  <a:srgbClr val="FF0000"/>
                </a:solidFill>
              </a:rPr>
              <a:t>P1.1 – Task </a:t>
            </a:r>
            <a:r>
              <a:rPr lang="en-US" sz="1360" b="1" dirty="0" smtClean="0">
                <a:solidFill>
                  <a:srgbClr val="FF0000"/>
                </a:solidFill>
              </a:rPr>
              <a:t>06 </a:t>
            </a:r>
            <a:r>
              <a:rPr lang="en-US" sz="1360" dirty="0">
                <a:solidFill>
                  <a:srgbClr val="FF0000"/>
                </a:solidFill>
              </a:rPr>
              <a:t>– Using the scenario, </a:t>
            </a:r>
            <a:r>
              <a:rPr lang="en-US" sz="1360" dirty="0" smtClean="0">
                <a:solidFill>
                  <a:srgbClr val="FF0000"/>
                </a:solidFill>
              </a:rPr>
              <a:t>describe and discuss how Defining project Controls and Define a Communication Strategy benefit a project, including ownership</a:t>
            </a:r>
            <a:r>
              <a:rPr lang="en-US" sz="1360" dirty="0">
                <a:solidFill>
                  <a:srgbClr val="FF0000"/>
                </a:solidFill>
              </a:rPr>
              <a:t>, objectives and what they hope to achieve</a:t>
            </a:r>
            <a:r>
              <a:rPr lang="en-US" sz="1360" dirty="0" smtClean="0">
                <a:solidFill>
                  <a:srgbClr val="FF0000"/>
                </a:solidFill>
              </a:rPr>
              <a:t>.</a:t>
            </a:r>
          </a:p>
          <a:p>
            <a:pPr>
              <a:buClr>
                <a:srgbClr val="C00000"/>
              </a:buClr>
            </a:pPr>
            <a:r>
              <a:rPr lang="en-US" sz="1360" b="1" dirty="0">
                <a:solidFill>
                  <a:srgbClr val="FF0000"/>
                </a:solidFill>
              </a:rPr>
              <a:t>P1.1 – Task </a:t>
            </a:r>
            <a:r>
              <a:rPr lang="en-US" sz="1360" b="1" dirty="0" smtClean="0">
                <a:solidFill>
                  <a:srgbClr val="FF0000"/>
                </a:solidFill>
              </a:rPr>
              <a:t>07 </a:t>
            </a:r>
            <a:r>
              <a:rPr lang="en-US" sz="1360" dirty="0">
                <a:solidFill>
                  <a:srgbClr val="FF0000"/>
                </a:solidFill>
              </a:rPr>
              <a:t>– Using the template </a:t>
            </a:r>
            <a:r>
              <a:rPr lang="en-US" sz="1360" dirty="0">
                <a:solidFill>
                  <a:srgbClr val="FF0000"/>
                </a:solidFill>
                <a:hlinkClick r:id="rId3" action="ppaction://hlinkfile"/>
              </a:rPr>
              <a:t>here</a:t>
            </a:r>
            <a:r>
              <a:rPr lang="en-US" sz="1360" dirty="0">
                <a:solidFill>
                  <a:srgbClr val="FF0000"/>
                </a:solidFill>
              </a:rPr>
              <a:t>, and the guide </a:t>
            </a:r>
            <a:r>
              <a:rPr lang="en-US" sz="1360" dirty="0">
                <a:solidFill>
                  <a:srgbClr val="FF0000"/>
                </a:solidFill>
                <a:hlinkClick r:id="rId4" action="ppaction://hlinkfile"/>
              </a:rPr>
              <a:t>here</a:t>
            </a:r>
            <a:r>
              <a:rPr lang="en-US" sz="1360" dirty="0">
                <a:solidFill>
                  <a:srgbClr val="FF0000"/>
                </a:solidFill>
              </a:rPr>
              <a:t>, create, customise and complete a </a:t>
            </a:r>
            <a:r>
              <a:rPr lang="en-US" sz="1360" dirty="0" smtClean="0">
                <a:solidFill>
                  <a:srgbClr val="FF0000"/>
                </a:solidFill>
              </a:rPr>
              <a:t>communication plan </a:t>
            </a:r>
            <a:r>
              <a:rPr lang="en-US" sz="1360" dirty="0">
                <a:solidFill>
                  <a:srgbClr val="FF0000"/>
                </a:solidFill>
              </a:rPr>
              <a:t>for your selected scenario</a:t>
            </a:r>
            <a:r>
              <a:rPr lang="en-US" sz="1360" dirty="0" smtClean="0">
                <a:solidFill>
                  <a:srgbClr val="FF0000"/>
                </a:solidFill>
              </a:rPr>
              <a:t>.</a:t>
            </a:r>
            <a:endParaRPr lang="en-GB" sz="136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P1.1 – The Stages of Project Management</a:t>
            </a:r>
            <a:endParaRPr lang="en-US" sz="3200" dirty="0"/>
          </a:p>
        </p:txBody>
      </p:sp>
    </p:spTree>
    <p:extLst>
      <p:ext uri="{BB962C8B-B14F-4D97-AF65-F5344CB8AC3E}">
        <p14:creationId xmlns:p14="http://schemas.microsoft.com/office/powerpoint/2010/main" val="598192821"/>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893921"/>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300" b="1" dirty="0" smtClean="0">
                <a:solidFill>
                  <a:srgbClr val="FF0000"/>
                </a:solidFill>
              </a:rPr>
              <a:t>Project planning</a:t>
            </a:r>
            <a:r>
              <a:rPr lang="en-US" sz="1300" dirty="0" smtClean="0">
                <a:solidFill>
                  <a:srgbClr val="FF0000"/>
                </a:solidFill>
              </a:rPr>
              <a:t> </a:t>
            </a:r>
            <a:r>
              <a:rPr lang="en-US" sz="1300" dirty="0" smtClean="0"/>
              <a:t>– Producing </a:t>
            </a:r>
            <a:r>
              <a:rPr lang="en-US" sz="1300" dirty="0"/>
              <a:t>an accurate and detailed plan is one of the project </a:t>
            </a:r>
            <a:r>
              <a:rPr lang="en-US" sz="1300" dirty="0" smtClean="0"/>
              <a:t>manager’s most important </a:t>
            </a:r>
            <a:r>
              <a:rPr lang="en-US" sz="1300" dirty="0"/>
              <a:t>responsibilities. However, do not make the mistake </a:t>
            </a:r>
            <a:r>
              <a:rPr lang="en-US" sz="1300" dirty="0" smtClean="0"/>
              <a:t>of thinking they </a:t>
            </a:r>
            <a:r>
              <a:rPr lang="en-US" sz="1300" dirty="0"/>
              <a:t>should do it on </a:t>
            </a:r>
            <a:r>
              <a:rPr lang="en-US" sz="1300" dirty="0" smtClean="0"/>
              <a:t>their </a:t>
            </a:r>
            <a:r>
              <a:rPr lang="en-US" sz="1300" dirty="0"/>
              <a:t>own. By involving team members in </a:t>
            </a:r>
            <a:r>
              <a:rPr lang="en-US" sz="1300" dirty="0" smtClean="0"/>
              <a:t>the planning </a:t>
            </a:r>
            <a:r>
              <a:rPr lang="en-US" sz="1300" dirty="0"/>
              <a:t>process </a:t>
            </a:r>
            <a:r>
              <a:rPr lang="en-US" sz="1300" dirty="0" smtClean="0"/>
              <a:t>they </a:t>
            </a:r>
            <a:r>
              <a:rPr lang="en-US" sz="1300" dirty="0"/>
              <a:t>increase their understanding of what has to </a:t>
            </a:r>
            <a:r>
              <a:rPr lang="en-US" sz="1300" dirty="0" smtClean="0"/>
              <a:t>be done </a:t>
            </a:r>
            <a:r>
              <a:rPr lang="en-US" sz="1300" dirty="0"/>
              <a:t>and often gain an extra level of commitment to deadlines</a:t>
            </a:r>
            <a:r>
              <a:rPr lang="en-US" sz="1300" dirty="0" smtClean="0"/>
              <a:t>. This usually consists of five stages:</a:t>
            </a:r>
            <a:endParaRPr lang="en-US" sz="1300" dirty="0"/>
          </a:p>
          <a:p>
            <a:pPr marL="541338" indent="-285750">
              <a:buClr>
                <a:srgbClr val="C00000"/>
              </a:buClr>
              <a:buFont typeface="Arial" panose="020B0604020202020204" pitchFamily="34" charset="0"/>
              <a:buChar char="•"/>
            </a:pPr>
            <a:r>
              <a:rPr lang="en-GB" sz="1300" b="1" dirty="0" smtClean="0"/>
              <a:t>Project </a:t>
            </a:r>
            <a:r>
              <a:rPr lang="en-GB" sz="1300" b="1" dirty="0"/>
              <a:t>plan </a:t>
            </a:r>
            <a:r>
              <a:rPr lang="en-GB" sz="1300" dirty="0" smtClean="0"/>
              <a:t>- </a:t>
            </a:r>
            <a:r>
              <a:rPr lang="en-US" sz="1300" dirty="0"/>
              <a:t>A project plan, according to the Project Management Body of Knowledge (PMBOK), </a:t>
            </a:r>
            <a:r>
              <a:rPr lang="en-US" sz="1300" dirty="0" smtClean="0"/>
              <a:t>is a </a:t>
            </a:r>
            <a:r>
              <a:rPr lang="en-US" sz="1300" dirty="0"/>
              <a:t>formal, approved document used to guide both project execution and project control. The primary uses of the project plan are to document planning assumptions and decisions, facilitate communication among project stakeholders, and document approved scope, cost, and schedule baselines. A project plan may be summarized or detailed</a:t>
            </a:r>
            <a:r>
              <a:rPr lang="en-US" sz="1300" dirty="0" smtClean="0"/>
              <a:t>.</a:t>
            </a:r>
            <a:endParaRPr lang="en-US" sz="1300" dirty="0"/>
          </a:p>
          <a:p>
            <a:pPr marL="541338" indent="-285750">
              <a:buClr>
                <a:srgbClr val="C00000"/>
              </a:buClr>
              <a:buFont typeface="Arial" panose="020B0604020202020204" pitchFamily="34" charset="0"/>
              <a:buChar char="•"/>
            </a:pPr>
            <a:r>
              <a:rPr lang="en-US" sz="1300" dirty="0" smtClean="0"/>
              <a:t>It can be the </a:t>
            </a:r>
            <a:r>
              <a:rPr lang="en-US" sz="1300" dirty="0"/>
              <a:t>contract that the project sponsor and project manager use to agree on the initial vision of the project (scope, baseline, resources, objectives, etc.) at a high level. </a:t>
            </a:r>
            <a:r>
              <a:rPr lang="en-US" sz="1300" dirty="0" smtClean="0"/>
              <a:t>The </a:t>
            </a:r>
            <a:r>
              <a:rPr lang="en-US" sz="1300" dirty="0"/>
              <a:t>project management plan </a:t>
            </a:r>
            <a:r>
              <a:rPr lang="en-US" sz="1300" dirty="0" smtClean="0"/>
              <a:t>is the </a:t>
            </a:r>
            <a:r>
              <a:rPr lang="en-US" sz="1300" dirty="0"/>
              <a:t>most important </a:t>
            </a:r>
            <a:r>
              <a:rPr lang="en-US" sz="1300" dirty="0" smtClean="0"/>
              <a:t>document </a:t>
            </a:r>
            <a:r>
              <a:rPr lang="en-US" sz="1300" dirty="0"/>
              <a:t>for describing a project during the initiation and planning phases.</a:t>
            </a:r>
            <a:endParaRPr lang="en-GB" sz="1300" dirty="0"/>
          </a:p>
          <a:p>
            <a:pPr marL="541338" indent="-285750">
              <a:buClr>
                <a:srgbClr val="C00000"/>
              </a:buClr>
              <a:buFont typeface="Arial" panose="020B0604020202020204" pitchFamily="34" charset="0"/>
              <a:buChar char="•"/>
            </a:pPr>
            <a:r>
              <a:rPr lang="en-US" sz="1300" b="1" dirty="0" smtClean="0"/>
              <a:t>Resource </a:t>
            </a:r>
            <a:r>
              <a:rPr lang="en-US" sz="1300" b="1" dirty="0"/>
              <a:t>plan </a:t>
            </a:r>
            <a:r>
              <a:rPr lang="en-US" sz="1300" dirty="0"/>
              <a:t>(e.g. what is needed - human resource requirements, tools and equipment – and when) - This Project Resource Management Plan helps </a:t>
            </a:r>
            <a:r>
              <a:rPr lang="en-US" sz="1300" dirty="0" smtClean="0"/>
              <a:t>a manager </a:t>
            </a:r>
            <a:r>
              <a:rPr lang="en-US" sz="1300" dirty="0"/>
              <a:t>to identify all of the resources required to complete </a:t>
            </a:r>
            <a:r>
              <a:rPr lang="en-US" sz="1300" dirty="0" smtClean="0"/>
              <a:t>the </a:t>
            </a:r>
            <a:r>
              <a:rPr lang="en-US" sz="1300" dirty="0"/>
              <a:t>project </a:t>
            </a:r>
            <a:r>
              <a:rPr lang="en-US" sz="1300" dirty="0" smtClean="0"/>
              <a:t>successfully. Using </a:t>
            </a:r>
            <a:r>
              <a:rPr lang="en-US" sz="1300" dirty="0"/>
              <a:t>this Resource Plan, a manager</a:t>
            </a:r>
            <a:r>
              <a:rPr lang="en-US" sz="1300" dirty="0" smtClean="0"/>
              <a:t> </a:t>
            </a:r>
            <a:r>
              <a:rPr lang="en-US" sz="1300" dirty="0"/>
              <a:t>will be able to identify the quantity of </a:t>
            </a:r>
            <a:r>
              <a:rPr lang="en-US" sz="1300" dirty="0" smtClean="0"/>
              <a:t>labour</a:t>
            </a:r>
            <a:r>
              <a:rPr lang="en-US" sz="1300" dirty="0"/>
              <a:t>, equipment and materials needed to deliver </a:t>
            </a:r>
            <a:r>
              <a:rPr lang="en-US" sz="1300" dirty="0" smtClean="0"/>
              <a:t>the </a:t>
            </a:r>
            <a:r>
              <a:rPr lang="en-US" sz="1300" dirty="0"/>
              <a:t>project.</a:t>
            </a:r>
          </a:p>
          <a:p>
            <a:pPr marL="541338" indent="-285750">
              <a:buClr>
                <a:srgbClr val="C00000"/>
              </a:buClr>
              <a:buFont typeface="Arial" panose="020B0604020202020204" pitchFamily="34" charset="0"/>
              <a:buChar char="•"/>
            </a:pPr>
            <a:r>
              <a:rPr lang="en-US" sz="1300" dirty="0" smtClean="0"/>
              <a:t>The </a:t>
            </a:r>
            <a:r>
              <a:rPr lang="en-US" sz="1300" dirty="0"/>
              <a:t>manager</a:t>
            </a:r>
            <a:r>
              <a:rPr lang="en-US" sz="1300" dirty="0" smtClean="0"/>
              <a:t> </a:t>
            </a:r>
            <a:r>
              <a:rPr lang="en-US" sz="1300" dirty="0"/>
              <a:t>will then create a resource schedule, which enables </a:t>
            </a:r>
            <a:r>
              <a:rPr lang="en-US" sz="1300" dirty="0" smtClean="0"/>
              <a:t>them </a:t>
            </a:r>
            <a:r>
              <a:rPr lang="en-US" sz="1300" dirty="0"/>
              <a:t>to plan the consumption of each type of resource, so that </a:t>
            </a:r>
            <a:r>
              <a:rPr lang="en-US" sz="1300" dirty="0" smtClean="0"/>
              <a:t>they </a:t>
            </a:r>
            <a:r>
              <a:rPr lang="en-US" sz="1300" dirty="0"/>
              <a:t>know that </a:t>
            </a:r>
            <a:r>
              <a:rPr lang="en-US" sz="1300" dirty="0" smtClean="0"/>
              <a:t>they </a:t>
            </a:r>
            <a:r>
              <a:rPr lang="en-US" sz="1300" dirty="0"/>
              <a:t>will have enough resources to complete the project</a:t>
            </a:r>
            <a:r>
              <a:rPr lang="en-US" sz="1300" dirty="0" smtClean="0"/>
              <a:t>. Contents usually contain:</a:t>
            </a:r>
            <a:endParaRPr lang="en-US" altLang="ja-JP" sz="1300" dirty="0"/>
          </a:p>
          <a:p>
            <a:pPr marL="719138" indent="-200025">
              <a:buClr>
                <a:srgbClr val="C00000"/>
              </a:buClr>
              <a:buFont typeface="Arial" panose="020B0604020202020204" pitchFamily="34" charset="0"/>
              <a:buChar char="•"/>
            </a:pPr>
            <a:r>
              <a:rPr lang="en-US" sz="1300" dirty="0" smtClean="0"/>
              <a:t>Types </a:t>
            </a:r>
            <a:r>
              <a:rPr lang="en-US" sz="1300" dirty="0"/>
              <a:t>of </a:t>
            </a:r>
            <a:r>
              <a:rPr lang="en-US" sz="1300" dirty="0" smtClean="0"/>
              <a:t>labour </a:t>
            </a:r>
            <a:r>
              <a:rPr lang="en-US" sz="1300" dirty="0"/>
              <a:t>required for the </a:t>
            </a:r>
            <a:r>
              <a:rPr lang="en-US" sz="1300" dirty="0" smtClean="0"/>
              <a:t>project and Number </a:t>
            </a:r>
            <a:r>
              <a:rPr lang="en-US" sz="1300" dirty="0"/>
              <a:t>of people required to fill each role</a:t>
            </a:r>
          </a:p>
          <a:p>
            <a:pPr marL="719138" indent="-200025">
              <a:buClr>
                <a:srgbClr val="C00000"/>
              </a:buClr>
              <a:buFont typeface="Arial" panose="020B0604020202020204" pitchFamily="34" charset="0"/>
              <a:buChar char="•"/>
            </a:pPr>
            <a:r>
              <a:rPr lang="en-US" sz="1300" dirty="0" smtClean="0"/>
              <a:t>Roles </a:t>
            </a:r>
            <a:r>
              <a:rPr lang="en-US" sz="1300" dirty="0"/>
              <a:t>and key responsibilities for each labor type</a:t>
            </a:r>
          </a:p>
          <a:p>
            <a:pPr marL="719138" indent="-200025">
              <a:buClr>
                <a:srgbClr val="C00000"/>
              </a:buClr>
              <a:buFont typeface="Arial" panose="020B0604020202020204" pitchFamily="34" charset="0"/>
              <a:buChar char="•"/>
            </a:pPr>
            <a:r>
              <a:rPr lang="en-US" sz="1300" dirty="0" smtClean="0"/>
              <a:t>Items </a:t>
            </a:r>
            <a:r>
              <a:rPr lang="en-US" sz="1300" dirty="0"/>
              <a:t>of equipment to be used and their </a:t>
            </a:r>
            <a:r>
              <a:rPr lang="en-US" sz="1300" dirty="0" smtClean="0"/>
              <a:t>purposes and types </a:t>
            </a:r>
            <a:r>
              <a:rPr lang="en-US" sz="1300" dirty="0"/>
              <a:t>and quantities of equipment needed</a:t>
            </a:r>
          </a:p>
          <a:p>
            <a:pPr marL="719138" indent="-200025">
              <a:buClr>
                <a:srgbClr val="C00000"/>
              </a:buClr>
              <a:buFont typeface="Arial" panose="020B0604020202020204" pitchFamily="34" charset="0"/>
              <a:buChar char="•"/>
            </a:pPr>
            <a:r>
              <a:rPr lang="en-US" sz="1300" dirty="0"/>
              <a:t>Identify the amount of resource required per project </a:t>
            </a:r>
            <a:r>
              <a:rPr lang="en-US" sz="1300" dirty="0" smtClean="0"/>
              <a:t>activity and the total </a:t>
            </a:r>
            <a:r>
              <a:rPr lang="en-US" sz="1300" dirty="0"/>
              <a:t>amount of materials </a:t>
            </a:r>
            <a:r>
              <a:rPr lang="en-US" sz="1300" dirty="0" smtClean="0"/>
              <a:t>needed</a:t>
            </a:r>
            <a:endParaRPr lang="en-US" sz="1300" dirty="0"/>
          </a:p>
          <a:p>
            <a:pPr marL="719138" indent="-200025">
              <a:buClr>
                <a:srgbClr val="C00000"/>
              </a:buClr>
              <a:buFont typeface="Arial" panose="020B0604020202020204" pitchFamily="34" charset="0"/>
              <a:buChar char="•"/>
            </a:pPr>
            <a:r>
              <a:rPr lang="en-US" sz="1300" dirty="0"/>
              <a:t>Plan the dates for using or consuming these resources</a:t>
            </a:r>
          </a:p>
          <a:p>
            <a:pPr>
              <a:buClr>
                <a:srgbClr val="C00000"/>
              </a:buClr>
            </a:pPr>
            <a:r>
              <a:rPr lang="en-US" sz="1300" b="1" dirty="0" smtClean="0">
                <a:solidFill>
                  <a:srgbClr val="FF0000"/>
                </a:solidFill>
              </a:rPr>
              <a:t>P1.2 </a:t>
            </a:r>
            <a:r>
              <a:rPr lang="en-US" sz="1300" b="1" dirty="0">
                <a:solidFill>
                  <a:srgbClr val="FF0000"/>
                </a:solidFill>
              </a:rPr>
              <a:t>– Task </a:t>
            </a:r>
            <a:r>
              <a:rPr lang="en-US" sz="1300" b="1" dirty="0" smtClean="0">
                <a:solidFill>
                  <a:srgbClr val="FF0000"/>
                </a:solidFill>
              </a:rPr>
              <a:t>08 </a:t>
            </a:r>
            <a:r>
              <a:rPr lang="en-US" sz="1300" dirty="0">
                <a:solidFill>
                  <a:srgbClr val="FF0000"/>
                </a:solidFill>
              </a:rPr>
              <a:t>– Using the scenario, discuss how </a:t>
            </a:r>
            <a:r>
              <a:rPr lang="en-US" sz="1300" dirty="0" smtClean="0">
                <a:solidFill>
                  <a:srgbClr val="FF0000"/>
                </a:solidFill>
              </a:rPr>
              <a:t>what a project Plan and Resource Plan are, their benefit to a </a:t>
            </a:r>
            <a:r>
              <a:rPr lang="en-US" sz="1300" dirty="0">
                <a:solidFill>
                  <a:srgbClr val="FF0000"/>
                </a:solidFill>
              </a:rPr>
              <a:t>project, including ownership, objectives and what they hope to achieve.</a:t>
            </a:r>
          </a:p>
          <a:p>
            <a:pPr>
              <a:buClr>
                <a:srgbClr val="C00000"/>
              </a:buClr>
            </a:pPr>
            <a:r>
              <a:rPr lang="en-US" sz="1300" b="1" dirty="0" smtClean="0">
                <a:solidFill>
                  <a:srgbClr val="FF0000"/>
                </a:solidFill>
              </a:rPr>
              <a:t>P1.2 </a:t>
            </a:r>
            <a:r>
              <a:rPr lang="en-US" sz="1300" b="1" dirty="0">
                <a:solidFill>
                  <a:srgbClr val="FF0000"/>
                </a:solidFill>
              </a:rPr>
              <a:t>– Task </a:t>
            </a:r>
            <a:r>
              <a:rPr lang="en-US" sz="1300" b="1" dirty="0" smtClean="0">
                <a:solidFill>
                  <a:srgbClr val="FF0000"/>
                </a:solidFill>
              </a:rPr>
              <a:t>09 </a:t>
            </a:r>
            <a:r>
              <a:rPr lang="en-US" sz="1300" dirty="0">
                <a:solidFill>
                  <a:srgbClr val="FF0000"/>
                </a:solidFill>
              </a:rPr>
              <a:t>– Using the template </a:t>
            </a:r>
            <a:r>
              <a:rPr lang="en-US" sz="1300" dirty="0">
                <a:solidFill>
                  <a:srgbClr val="FF0000"/>
                </a:solidFill>
                <a:hlinkClick r:id="rId3" action="ppaction://hlinkfile"/>
              </a:rPr>
              <a:t>here</a:t>
            </a:r>
            <a:r>
              <a:rPr lang="en-US" sz="1300" dirty="0">
                <a:solidFill>
                  <a:srgbClr val="FF0000"/>
                </a:solidFill>
              </a:rPr>
              <a:t>, and the guide </a:t>
            </a:r>
            <a:r>
              <a:rPr lang="en-US" sz="1300" dirty="0">
                <a:solidFill>
                  <a:srgbClr val="FF0000"/>
                </a:solidFill>
                <a:hlinkClick r:id="rId4" action="ppaction://hlinkfile"/>
              </a:rPr>
              <a:t>here</a:t>
            </a:r>
            <a:r>
              <a:rPr lang="en-US" sz="1300" dirty="0">
                <a:solidFill>
                  <a:srgbClr val="FF0000"/>
                </a:solidFill>
              </a:rPr>
              <a:t>, create, customise and complete a </a:t>
            </a:r>
            <a:r>
              <a:rPr lang="en-US" sz="1300" dirty="0" smtClean="0">
                <a:solidFill>
                  <a:srgbClr val="FF0000"/>
                </a:solidFill>
              </a:rPr>
              <a:t>Project </a:t>
            </a:r>
            <a:r>
              <a:rPr lang="en-US" sz="1300" dirty="0">
                <a:solidFill>
                  <a:srgbClr val="FF0000"/>
                </a:solidFill>
              </a:rPr>
              <a:t>plan for your selected </a:t>
            </a:r>
            <a:r>
              <a:rPr lang="en-US" sz="1300" dirty="0" smtClean="0">
                <a:solidFill>
                  <a:srgbClr val="FF0000"/>
                </a:solidFill>
              </a:rPr>
              <a:t>scenario.</a:t>
            </a:r>
            <a:endParaRPr lang="en-GB" sz="13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P1.2 – Project Planning</a:t>
            </a:r>
            <a:endParaRPr lang="en-US" sz="3200" dirty="0"/>
          </a:p>
        </p:txBody>
      </p:sp>
    </p:spTree>
    <p:extLst>
      <p:ext uri="{BB962C8B-B14F-4D97-AF65-F5344CB8AC3E}">
        <p14:creationId xmlns:p14="http://schemas.microsoft.com/office/powerpoint/2010/main" val="1659738089"/>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52737"/>
            <a:ext cx="8557046" cy="5743111"/>
          </a:xfrm>
          <a:prstGeom prst="rect">
            <a:avLst/>
          </a:prstGeom>
        </p:spPr>
        <p:txBody>
          <a:bodyPr wrap="square">
            <a:spAutoFit/>
          </a:bodyPr>
          <a:lstStyle/>
          <a:p>
            <a:pPr marL="285750" indent="-285750">
              <a:buClr>
                <a:srgbClr val="C00000"/>
              </a:buClr>
              <a:buFont typeface="Arial" panose="020B0604020202020204" pitchFamily="34" charset="0"/>
              <a:buChar char="•"/>
            </a:pPr>
            <a:r>
              <a:rPr lang="en-US" sz="1360" b="1" dirty="0" smtClean="0"/>
              <a:t>Financial </a:t>
            </a:r>
            <a:r>
              <a:rPr lang="en-US" sz="1360" b="1" dirty="0"/>
              <a:t>plan </a:t>
            </a:r>
            <a:r>
              <a:rPr lang="en-US" sz="1360" dirty="0"/>
              <a:t>(e.g. sources of finance - corporate budget, external funding - timescales for release of finances) - If </a:t>
            </a:r>
            <a:r>
              <a:rPr lang="en-US" sz="1360" dirty="0" smtClean="0"/>
              <a:t>a manager </a:t>
            </a:r>
            <a:r>
              <a:rPr lang="en-US" sz="1360" dirty="0"/>
              <a:t>want to deliver projects on time and under budget, then </a:t>
            </a:r>
            <a:r>
              <a:rPr lang="en-US" sz="1360" dirty="0" smtClean="0"/>
              <a:t>they </a:t>
            </a:r>
            <a:r>
              <a:rPr lang="en-US" sz="1360" dirty="0"/>
              <a:t>need a Project Financial Plan to help </a:t>
            </a:r>
            <a:r>
              <a:rPr lang="en-US" sz="1360" dirty="0" smtClean="0"/>
              <a:t>them </a:t>
            </a:r>
            <a:r>
              <a:rPr lang="en-US" sz="1360" dirty="0"/>
              <a:t>do it</a:t>
            </a:r>
            <a:r>
              <a:rPr lang="en-US" sz="1360" dirty="0" smtClean="0"/>
              <a:t>. A financial plan consists of:</a:t>
            </a:r>
            <a:endParaRPr lang="en-US" sz="1360" dirty="0"/>
          </a:p>
          <a:p>
            <a:pPr marL="536575" indent="-257175">
              <a:buClr>
                <a:srgbClr val="C00000"/>
              </a:buClr>
              <a:buFont typeface="+mj-lt"/>
              <a:buAutoNum type="arabicPeriod"/>
            </a:pPr>
            <a:r>
              <a:rPr lang="en-US" sz="1360" b="1" dirty="0" smtClean="0"/>
              <a:t>A List of the </a:t>
            </a:r>
            <a:r>
              <a:rPr lang="en-US" sz="1360" b="1" dirty="0"/>
              <a:t>Financial </a:t>
            </a:r>
            <a:r>
              <a:rPr lang="en-US" sz="1360" b="1" dirty="0" smtClean="0"/>
              <a:t>Expenses</a:t>
            </a:r>
            <a:r>
              <a:rPr lang="en-US" sz="1360" dirty="0" smtClean="0"/>
              <a:t/>
            </a:r>
            <a:br>
              <a:rPr lang="en-US" sz="1360" dirty="0" smtClean="0"/>
            </a:br>
            <a:r>
              <a:rPr lang="en-US" sz="1360" dirty="0" smtClean="0"/>
              <a:t>The </a:t>
            </a:r>
            <a:r>
              <a:rPr lang="en-US" sz="1360" dirty="0"/>
              <a:t>first step taken when defining a Financial Plan and setting a project budget, is to identify all of the types of expenses that are likely to be incurred throughout the Project </a:t>
            </a:r>
            <a:r>
              <a:rPr lang="en-US" sz="1360" dirty="0" smtClean="0"/>
              <a:t>Lifecycle. These may include:</a:t>
            </a:r>
          </a:p>
          <a:p>
            <a:pPr marL="804863" indent="-268288">
              <a:buClr>
                <a:srgbClr val="C00000"/>
              </a:buClr>
              <a:buFont typeface="Arial" panose="020B0604020202020204" pitchFamily="34" charset="0"/>
              <a:buChar char="•"/>
            </a:pPr>
            <a:r>
              <a:rPr lang="en-US" sz="1360" dirty="0" smtClean="0"/>
              <a:t>Procurement </a:t>
            </a:r>
            <a:r>
              <a:rPr lang="en-US" sz="1360" dirty="0"/>
              <a:t>of resources from suppliers</a:t>
            </a:r>
          </a:p>
          <a:p>
            <a:pPr marL="804863" indent="-268288">
              <a:buClr>
                <a:srgbClr val="C00000"/>
              </a:buClr>
              <a:buFont typeface="Arial" panose="020B0604020202020204" pitchFamily="34" charset="0"/>
              <a:buChar char="•"/>
            </a:pPr>
            <a:r>
              <a:rPr lang="en-US" sz="1360" dirty="0"/>
              <a:t>Establishment of a Project Office</a:t>
            </a:r>
          </a:p>
          <a:p>
            <a:pPr marL="804863" indent="-268288">
              <a:buClr>
                <a:srgbClr val="C00000"/>
              </a:buClr>
              <a:buFont typeface="Arial" panose="020B0604020202020204" pitchFamily="34" charset="0"/>
              <a:buChar char="•"/>
            </a:pPr>
            <a:r>
              <a:rPr lang="en-US" sz="1360" dirty="0"/>
              <a:t>Administration of the project</a:t>
            </a:r>
          </a:p>
          <a:p>
            <a:pPr marL="536575" indent="-342900">
              <a:buClr>
                <a:srgbClr val="C00000"/>
              </a:buClr>
              <a:buFont typeface="+mj-lt"/>
              <a:buAutoNum type="arabicPeriod" startAt="2"/>
            </a:pPr>
            <a:r>
              <a:rPr lang="en-US" sz="1360" b="1" dirty="0" smtClean="0"/>
              <a:t>Quantify </a:t>
            </a:r>
            <a:r>
              <a:rPr lang="en-US" sz="1360" b="1" dirty="0"/>
              <a:t>the Financial </a:t>
            </a:r>
            <a:r>
              <a:rPr lang="en-US" sz="1360" b="1" dirty="0" smtClean="0"/>
              <a:t>Expenses</a:t>
            </a:r>
            <a:br>
              <a:rPr lang="en-US" sz="1360" b="1" dirty="0" smtClean="0"/>
            </a:br>
            <a:r>
              <a:rPr lang="en-US" sz="1360" dirty="0" smtClean="0"/>
              <a:t>Once they </a:t>
            </a:r>
            <a:r>
              <a:rPr lang="en-US" sz="1360" dirty="0"/>
              <a:t>have identified a detailed list of expenses to be incurred throughout the project, the next step is to forecast the unit cost of each expense type listed. The unit cost is simply the cost of a single unit of a particular expense item. For instance, the unit cost for:</a:t>
            </a:r>
          </a:p>
          <a:p>
            <a:pPr marL="804863" indent="-285750">
              <a:buClr>
                <a:srgbClr val="C00000"/>
              </a:buClr>
              <a:buFont typeface="Arial" panose="020B0604020202020204" pitchFamily="34" charset="0"/>
              <a:buChar char="•"/>
            </a:pPr>
            <a:r>
              <a:rPr lang="en-US" sz="1360" dirty="0" smtClean="0"/>
              <a:t>labor </a:t>
            </a:r>
            <a:r>
              <a:rPr lang="en-US" sz="1360" dirty="0"/>
              <a:t>may be calculated as the cost per hour supplied</a:t>
            </a:r>
          </a:p>
          <a:p>
            <a:pPr marL="804863" indent="-285750">
              <a:buClr>
                <a:srgbClr val="C00000"/>
              </a:buClr>
              <a:buFont typeface="Arial" panose="020B0604020202020204" pitchFamily="34" charset="0"/>
              <a:buChar char="•"/>
            </a:pPr>
            <a:r>
              <a:rPr lang="en-US" sz="1360" dirty="0"/>
              <a:t>equipment may be calculated as the rental cost per day</a:t>
            </a:r>
          </a:p>
          <a:p>
            <a:pPr marL="804863" indent="-285750">
              <a:buClr>
                <a:srgbClr val="C00000"/>
              </a:buClr>
              <a:buFont typeface="Arial" panose="020B0604020202020204" pitchFamily="34" charset="0"/>
              <a:buChar char="•"/>
            </a:pPr>
            <a:r>
              <a:rPr lang="en-US" sz="1360" dirty="0"/>
              <a:t>materials may be calculated as the purchase cost per quantity</a:t>
            </a:r>
          </a:p>
          <a:p>
            <a:pPr marL="536575" indent="-342900">
              <a:buClr>
                <a:srgbClr val="C00000"/>
              </a:buClr>
              <a:buFont typeface="+mj-lt"/>
              <a:buAutoNum type="arabicPeriod" startAt="3"/>
            </a:pPr>
            <a:r>
              <a:rPr lang="en-US" sz="1360" b="1" dirty="0" smtClean="0"/>
              <a:t>Construct </a:t>
            </a:r>
            <a:r>
              <a:rPr lang="en-US" sz="1360" b="1" dirty="0"/>
              <a:t>an Expense </a:t>
            </a:r>
            <a:r>
              <a:rPr lang="en-US" sz="1360" b="1" dirty="0" smtClean="0"/>
              <a:t>Schedule</a:t>
            </a:r>
            <a:br>
              <a:rPr lang="en-US" sz="1360" b="1" dirty="0" smtClean="0"/>
            </a:br>
            <a:r>
              <a:rPr lang="en-US" sz="1360" dirty="0" smtClean="0"/>
              <a:t>Next, a manager has </a:t>
            </a:r>
            <a:r>
              <a:rPr lang="en-US" sz="1360" dirty="0"/>
              <a:t>now collated all the information needed to build a detailed expense schedule. This schedule enables the Project Manager to calculate the total cost of undertaking the project on a daily, weekly or monthly </a:t>
            </a:r>
            <a:r>
              <a:rPr lang="en-US" sz="1360" dirty="0" smtClean="0"/>
              <a:t>basis.</a:t>
            </a:r>
          </a:p>
          <a:p>
            <a:pPr marL="536575" indent="-342900">
              <a:buClr>
                <a:srgbClr val="C00000"/>
              </a:buClr>
              <a:buFont typeface="+mj-lt"/>
              <a:buAutoNum type="arabicPeriod" startAt="3"/>
            </a:pPr>
            <a:r>
              <a:rPr lang="en-US" sz="1360" b="1" dirty="0" smtClean="0"/>
              <a:t>Define </a:t>
            </a:r>
            <a:r>
              <a:rPr lang="en-US" sz="1360" b="1" dirty="0"/>
              <a:t>the Financial </a:t>
            </a:r>
            <a:r>
              <a:rPr lang="en-US" sz="1360" b="1" dirty="0" smtClean="0"/>
              <a:t>Process</a:t>
            </a:r>
            <a:br>
              <a:rPr lang="en-US" sz="1360" b="1" dirty="0" smtClean="0"/>
            </a:br>
            <a:r>
              <a:rPr lang="en-US" sz="1360" dirty="0"/>
              <a:t>Next, a manager has</a:t>
            </a:r>
            <a:r>
              <a:rPr lang="en-US" sz="1360" dirty="0" smtClean="0"/>
              <a:t> </a:t>
            </a:r>
            <a:r>
              <a:rPr lang="en-US" sz="1360" dirty="0"/>
              <a:t>created </a:t>
            </a:r>
            <a:r>
              <a:rPr lang="en-US" sz="1360" dirty="0" smtClean="0"/>
              <a:t>the </a:t>
            </a:r>
            <a:r>
              <a:rPr lang="en-US" sz="1360" dirty="0"/>
              <a:t>Expense Schedule, </a:t>
            </a:r>
            <a:r>
              <a:rPr lang="en-US" sz="1360" dirty="0" smtClean="0"/>
              <a:t>they will </a:t>
            </a:r>
            <a:r>
              <a:rPr lang="en-US" sz="1360" dirty="0"/>
              <a:t>need to define the process for monitoring and controlling expenses (i.e. costs) throughout the Project Lifecycle. Define the Cost Management Process for your project by documenting </a:t>
            </a:r>
            <a:r>
              <a:rPr lang="en-US" sz="1360" dirty="0" smtClean="0"/>
              <a:t>the fixed and variable costs of the key resources.</a:t>
            </a:r>
          </a:p>
          <a:p>
            <a:pPr>
              <a:buClr>
                <a:srgbClr val="C00000"/>
              </a:buClr>
            </a:pPr>
            <a:r>
              <a:rPr lang="en-US" sz="1360" b="1" dirty="0">
                <a:solidFill>
                  <a:srgbClr val="FF0000"/>
                </a:solidFill>
              </a:rPr>
              <a:t>P1.2 – Task </a:t>
            </a:r>
            <a:r>
              <a:rPr lang="en-US" sz="1360" b="1" dirty="0" smtClean="0">
                <a:solidFill>
                  <a:srgbClr val="FF0000"/>
                </a:solidFill>
              </a:rPr>
              <a:t>10 </a:t>
            </a:r>
            <a:r>
              <a:rPr lang="en-US" sz="1360" dirty="0">
                <a:solidFill>
                  <a:srgbClr val="FF0000"/>
                </a:solidFill>
              </a:rPr>
              <a:t>– Using the scenario, discuss </a:t>
            </a:r>
            <a:r>
              <a:rPr lang="en-US" sz="1360" dirty="0" smtClean="0">
                <a:solidFill>
                  <a:srgbClr val="FF0000"/>
                </a:solidFill>
              </a:rPr>
              <a:t>what </a:t>
            </a:r>
            <a:r>
              <a:rPr lang="en-US" sz="1360" dirty="0">
                <a:solidFill>
                  <a:srgbClr val="FF0000"/>
                </a:solidFill>
              </a:rPr>
              <a:t>a </a:t>
            </a:r>
            <a:r>
              <a:rPr lang="en-US" sz="1360" dirty="0" smtClean="0">
                <a:solidFill>
                  <a:srgbClr val="FF0000"/>
                </a:solidFill>
              </a:rPr>
              <a:t>Financial </a:t>
            </a:r>
            <a:r>
              <a:rPr lang="en-US" sz="1360" dirty="0">
                <a:solidFill>
                  <a:srgbClr val="FF0000"/>
                </a:solidFill>
              </a:rPr>
              <a:t>Plan </a:t>
            </a:r>
            <a:r>
              <a:rPr lang="en-US" sz="1360" dirty="0" smtClean="0">
                <a:solidFill>
                  <a:srgbClr val="FF0000"/>
                </a:solidFill>
              </a:rPr>
              <a:t>is, the </a:t>
            </a:r>
            <a:r>
              <a:rPr lang="en-US" sz="1360" dirty="0">
                <a:solidFill>
                  <a:srgbClr val="FF0000"/>
                </a:solidFill>
              </a:rPr>
              <a:t>benefit to a project, including ownership, objectives and what they hope to </a:t>
            </a:r>
            <a:r>
              <a:rPr lang="en-US" sz="1360" dirty="0" smtClean="0">
                <a:solidFill>
                  <a:srgbClr val="FF0000"/>
                </a:solidFill>
              </a:rPr>
              <a:t>achieve</a:t>
            </a:r>
            <a:r>
              <a:rPr lang="en-US" sz="1360" dirty="0">
                <a:solidFill>
                  <a:srgbClr val="FF0000"/>
                </a:solidFill>
              </a:rPr>
              <a:t>.</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P1.2 – Project Planning – Financial Planning</a:t>
            </a:r>
            <a:endParaRPr lang="en-US" sz="3200" dirty="0"/>
          </a:p>
        </p:txBody>
      </p:sp>
    </p:spTree>
    <p:extLst>
      <p:ext uri="{BB962C8B-B14F-4D97-AF65-F5344CB8AC3E}">
        <p14:creationId xmlns:p14="http://schemas.microsoft.com/office/powerpoint/2010/main" val="2536192262"/>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52737"/>
            <a:ext cx="8557046" cy="5780044"/>
          </a:xfrm>
          <a:prstGeom prst="rect">
            <a:avLst/>
          </a:prstGeom>
        </p:spPr>
        <p:txBody>
          <a:bodyPr wrap="square">
            <a:spAutoFit/>
          </a:bodyPr>
          <a:lstStyle/>
          <a:p>
            <a:pPr marL="285750" indent="-285750">
              <a:buClr>
                <a:srgbClr val="C00000"/>
              </a:buClr>
              <a:buFont typeface="Arial" panose="020B0604020202020204" pitchFamily="34" charset="0"/>
              <a:buChar char="•"/>
            </a:pPr>
            <a:r>
              <a:rPr lang="en-US" sz="1320" b="1" dirty="0" smtClean="0"/>
              <a:t>Quality </a:t>
            </a:r>
            <a:r>
              <a:rPr lang="en-US" sz="1320" b="1" dirty="0"/>
              <a:t>plan </a:t>
            </a:r>
            <a:r>
              <a:rPr lang="en-US" sz="1320" dirty="0"/>
              <a:t>(e.g. to set quality targets and quality control methods) - The Quality Management Plan defines the acceptable level of quality, which is typically defined by the customer, and describes how the project will ensure this level of quality in its deliverables and work processes. Quality management activities ensure that</a:t>
            </a:r>
            <a:r>
              <a:rPr lang="en-US" sz="1320" dirty="0" smtClean="0"/>
              <a:t>:</a:t>
            </a:r>
            <a:endParaRPr lang="en-US" sz="1320" dirty="0"/>
          </a:p>
          <a:p>
            <a:pPr marL="536575" indent="-200025">
              <a:buClr>
                <a:srgbClr val="C00000"/>
              </a:buClr>
              <a:buFont typeface="Arial" panose="020B0604020202020204" pitchFamily="34" charset="0"/>
              <a:buChar char="•"/>
            </a:pPr>
            <a:r>
              <a:rPr lang="en-US" sz="1320" dirty="0"/>
              <a:t>Products are built to meet agreed- upon standards and requirements</a:t>
            </a:r>
          </a:p>
          <a:p>
            <a:pPr marL="536575" indent="-200025">
              <a:buClr>
                <a:srgbClr val="C00000"/>
              </a:buClr>
              <a:buFont typeface="Arial" panose="020B0604020202020204" pitchFamily="34" charset="0"/>
              <a:buChar char="•"/>
            </a:pPr>
            <a:r>
              <a:rPr lang="en-US" sz="1320" dirty="0"/>
              <a:t>Work processes are performed efficiently and as documented</a:t>
            </a:r>
          </a:p>
          <a:p>
            <a:pPr marL="536575" indent="-200025">
              <a:buClr>
                <a:srgbClr val="C00000"/>
              </a:buClr>
              <a:buFont typeface="Arial" panose="020B0604020202020204" pitchFamily="34" charset="0"/>
              <a:buChar char="•"/>
            </a:pPr>
            <a:r>
              <a:rPr lang="en-US" sz="1320" dirty="0"/>
              <a:t>Non-conformances found are identified and appropriate corrective action is taken</a:t>
            </a:r>
          </a:p>
          <a:p>
            <a:pPr marL="536575" indent="-200025">
              <a:buClr>
                <a:srgbClr val="C00000"/>
              </a:buClr>
              <a:buFont typeface="Arial" panose="020B0604020202020204" pitchFamily="34" charset="0"/>
              <a:buChar char="•"/>
            </a:pPr>
            <a:r>
              <a:rPr lang="en-US" sz="1320" dirty="0"/>
              <a:t>Quality Management plans apply to project deliverables and project work processes. </a:t>
            </a:r>
            <a:endParaRPr lang="en-US" sz="1320" dirty="0" smtClean="0"/>
          </a:p>
          <a:p>
            <a:pPr marL="536575" indent="-200025">
              <a:buClr>
                <a:srgbClr val="C00000"/>
              </a:buClr>
              <a:buFont typeface="Arial" panose="020B0604020202020204" pitchFamily="34" charset="0"/>
              <a:buChar char="•"/>
            </a:pPr>
            <a:r>
              <a:rPr lang="en-US" sz="1320" dirty="0" smtClean="0"/>
              <a:t>Quality </a:t>
            </a:r>
            <a:r>
              <a:rPr lang="en-US" sz="1320" dirty="0"/>
              <a:t>control activities monitor and verify that project deliverables meet defined </a:t>
            </a:r>
            <a:r>
              <a:rPr lang="en-US" sz="1320" dirty="0" smtClean="0"/>
              <a:t/>
            </a:r>
            <a:br>
              <a:rPr lang="en-US" sz="1320" dirty="0" smtClean="0"/>
            </a:br>
            <a:r>
              <a:rPr lang="en-US" sz="1320" dirty="0" smtClean="0"/>
              <a:t>quality </a:t>
            </a:r>
            <a:r>
              <a:rPr lang="en-US" sz="1320" dirty="0"/>
              <a:t>standards. </a:t>
            </a:r>
            <a:endParaRPr lang="en-US" sz="1320" dirty="0" smtClean="0"/>
          </a:p>
          <a:p>
            <a:pPr marL="536575" indent="-200025">
              <a:buClr>
                <a:srgbClr val="C00000"/>
              </a:buClr>
              <a:buFont typeface="Arial" panose="020B0604020202020204" pitchFamily="34" charset="0"/>
              <a:buChar char="•"/>
            </a:pPr>
            <a:r>
              <a:rPr lang="en-US" sz="1320" dirty="0" smtClean="0"/>
              <a:t>Quality </a:t>
            </a:r>
            <a:r>
              <a:rPr lang="en-US" sz="1320" dirty="0"/>
              <a:t>assurance activities monitor and verify that the processes used to manage </a:t>
            </a:r>
            <a:r>
              <a:rPr lang="en-US" sz="1320" dirty="0" smtClean="0"/>
              <a:t/>
            </a:r>
            <a:br>
              <a:rPr lang="en-US" sz="1320" dirty="0" smtClean="0"/>
            </a:br>
            <a:r>
              <a:rPr lang="en-US" sz="1320" dirty="0" smtClean="0"/>
              <a:t>and </a:t>
            </a:r>
            <a:r>
              <a:rPr lang="en-US" sz="1320" dirty="0"/>
              <a:t>create the deliverables are followed and are effective.</a:t>
            </a:r>
          </a:p>
          <a:p>
            <a:pPr marL="285750" indent="-285750">
              <a:buClr>
                <a:srgbClr val="C00000"/>
              </a:buClr>
              <a:buFont typeface="Arial" panose="020B0604020202020204" pitchFamily="34" charset="0"/>
              <a:buChar char="•"/>
            </a:pPr>
            <a:r>
              <a:rPr lang="en-US" sz="1320" b="1" dirty="0" smtClean="0"/>
              <a:t>Quality </a:t>
            </a:r>
            <a:r>
              <a:rPr lang="en-US" sz="1320" b="1" dirty="0"/>
              <a:t>Plan Components</a:t>
            </a:r>
          </a:p>
          <a:p>
            <a:pPr marL="285750" indent="-285750">
              <a:buClr>
                <a:srgbClr val="C00000"/>
              </a:buClr>
              <a:buFont typeface="Arial" panose="020B0604020202020204" pitchFamily="34" charset="0"/>
              <a:buChar char="•"/>
            </a:pPr>
            <a:r>
              <a:rPr lang="en-US" sz="1320" dirty="0"/>
              <a:t>The Quality Management Plan describes the following </a:t>
            </a:r>
            <a:r>
              <a:rPr lang="en-US" sz="1320" dirty="0" smtClean="0"/>
              <a:t>components</a:t>
            </a:r>
            <a:r>
              <a:rPr lang="en-US" sz="1320" dirty="0"/>
              <a:t>:</a:t>
            </a:r>
          </a:p>
          <a:p>
            <a:pPr marL="536575" indent="-268288">
              <a:buClr>
                <a:srgbClr val="C00000"/>
              </a:buClr>
              <a:buFont typeface="Arial" panose="020B0604020202020204" pitchFamily="34" charset="0"/>
              <a:buChar char="•"/>
            </a:pPr>
            <a:r>
              <a:rPr lang="en-US" sz="1320" dirty="0" smtClean="0"/>
              <a:t>Quality </a:t>
            </a:r>
            <a:r>
              <a:rPr lang="en-US" sz="1320" dirty="0"/>
              <a:t>objectives</a:t>
            </a:r>
          </a:p>
          <a:p>
            <a:pPr marL="536575" indent="-268288">
              <a:buClr>
                <a:srgbClr val="C00000"/>
              </a:buClr>
              <a:buFont typeface="Arial" panose="020B0604020202020204" pitchFamily="34" charset="0"/>
              <a:buChar char="•"/>
            </a:pPr>
            <a:r>
              <a:rPr lang="en-US" sz="1320" dirty="0"/>
              <a:t>Key project deliverables and processes to be reviewed for satisfactory quality level</a:t>
            </a:r>
          </a:p>
          <a:p>
            <a:pPr marL="536575" indent="-268288">
              <a:buClr>
                <a:srgbClr val="C00000"/>
              </a:buClr>
              <a:buFont typeface="Arial" panose="020B0604020202020204" pitchFamily="34" charset="0"/>
              <a:buChar char="•"/>
            </a:pPr>
            <a:r>
              <a:rPr lang="en-US" sz="1320" dirty="0"/>
              <a:t>Quality standards</a:t>
            </a:r>
          </a:p>
          <a:p>
            <a:pPr marL="536575" indent="-268288">
              <a:buClr>
                <a:srgbClr val="C00000"/>
              </a:buClr>
              <a:buFont typeface="Arial" panose="020B0604020202020204" pitchFamily="34" charset="0"/>
              <a:buChar char="•"/>
            </a:pPr>
            <a:r>
              <a:rPr lang="en-US" sz="1320" dirty="0" smtClean="0"/>
              <a:t>Quality control and assurance activities</a:t>
            </a:r>
          </a:p>
          <a:p>
            <a:pPr marL="536575" indent="-268288">
              <a:buClr>
                <a:srgbClr val="C00000"/>
              </a:buClr>
              <a:buFont typeface="Arial" panose="020B0604020202020204" pitchFamily="34" charset="0"/>
              <a:buChar char="•"/>
            </a:pPr>
            <a:r>
              <a:rPr lang="en-US" sz="1320" dirty="0" smtClean="0"/>
              <a:t>Quality roles and responsibilities</a:t>
            </a:r>
          </a:p>
          <a:p>
            <a:pPr marL="536575" indent="-268288">
              <a:buClr>
                <a:srgbClr val="C00000"/>
              </a:buClr>
              <a:buFont typeface="Arial" panose="020B0604020202020204" pitchFamily="34" charset="0"/>
              <a:buChar char="•"/>
            </a:pPr>
            <a:r>
              <a:rPr lang="en-US" sz="1320" dirty="0" smtClean="0"/>
              <a:t>Quality tools</a:t>
            </a:r>
          </a:p>
          <a:p>
            <a:pPr marL="536575" indent="-268288">
              <a:buClr>
                <a:srgbClr val="C00000"/>
              </a:buClr>
              <a:buFont typeface="Arial" panose="020B0604020202020204" pitchFamily="34" charset="0"/>
              <a:buChar char="•"/>
            </a:pPr>
            <a:r>
              <a:rPr lang="en-US" sz="1320" dirty="0" smtClean="0"/>
              <a:t>Plan for reporting quality control and assurance problems</a:t>
            </a:r>
          </a:p>
          <a:p>
            <a:pPr marL="285750" indent="-285750">
              <a:buClr>
                <a:srgbClr val="C00000"/>
              </a:buClr>
              <a:buFont typeface="Arial" panose="020B0604020202020204" pitchFamily="34" charset="0"/>
              <a:buChar char="•"/>
            </a:pPr>
            <a:r>
              <a:rPr lang="en-US" sz="1320" b="1" dirty="0" smtClean="0"/>
              <a:t>Purpose</a:t>
            </a:r>
          </a:p>
          <a:p>
            <a:pPr marL="285750" indent="-285750">
              <a:buClr>
                <a:srgbClr val="C00000"/>
              </a:buClr>
              <a:buFont typeface="Arial" panose="020B0604020202020204" pitchFamily="34" charset="0"/>
              <a:buChar char="•"/>
            </a:pPr>
            <a:r>
              <a:rPr lang="en-US" sz="1320" dirty="0" smtClean="0"/>
              <a:t>The purpose of developing a quality plan at the Stage 3 level is to elicit the customer’s expectations in terms of quality and prepare a proactive quality management plan to meet those expectations.</a:t>
            </a:r>
          </a:p>
          <a:p>
            <a:pPr marL="285750" indent="-285750">
              <a:buClr>
                <a:srgbClr val="C00000"/>
              </a:buClr>
              <a:buFont typeface="Arial" panose="020B0604020202020204" pitchFamily="34" charset="0"/>
              <a:buChar char="•"/>
            </a:pPr>
            <a:r>
              <a:rPr lang="en-US" sz="1320" dirty="0" smtClean="0"/>
              <a:t>The </a:t>
            </a:r>
            <a:r>
              <a:rPr lang="en-US" sz="1320" dirty="0"/>
              <a:t>Quality Management Plan helps the project manager determine if deliverables are being produced to an acceptable quality level and if the project processes used to manage and create the deliverables are effective and properly applied</a:t>
            </a:r>
            <a:r>
              <a:rPr lang="en-US" sz="1320" dirty="0" smtClean="0"/>
              <a:t>.</a:t>
            </a:r>
            <a:endParaRPr lang="en-GB" sz="1320" dirty="0" smtClean="0"/>
          </a:p>
          <a:p>
            <a:pPr>
              <a:buClr>
                <a:srgbClr val="C00000"/>
              </a:buClr>
            </a:pPr>
            <a:r>
              <a:rPr lang="en-US" sz="1320" b="1" dirty="0">
                <a:solidFill>
                  <a:srgbClr val="FF0000"/>
                </a:solidFill>
              </a:rPr>
              <a:t>P1.2 – Task </a:t>
            </a:r>
            <a:r>
              <a:rPr lang="en-US" sz="1320" b="1" dirty="0" smtClean="0">
                <a:solidFill>
                  <a:srgbClr val="FF0000"/>
                </a:solidFill>
              </a:rPr>
              <a:t>11 </a:t>
            </a:r>
            <a:r>
              <a:rPr lang="en-US" sz="1320" dirty="0">
                <a:solidFill>
                  <a:srgbClr val="FF0000"/>
                </a:solidFill>
              </a:rPr>
              <a:t>– Using the scenario, discuss what a </a:t>
            </a:r>
            <a:r>
              <a:rPr lang="en-US" sz="1320" dirty="0" smtClean="0">
                <a:solidFill>
                  <a:srgbClr val="FF0000"/>
                </a:solidFill>
              </a:rPr>
              <a:t>Quality Assurance </a:t>
            </a:r>
            <a:r>
              <a:rPr lang="en-US" sz="1320" dirty="0">
                <a:solidFill>
                  <a:srgbClr val="FF0000"/>
                </a:solidFill>
              </a:rPr>
              <a:t>Plan is, the benefit to a project, including ownership, objectives and what they hope to achieve</a:t>
            </a:r>
            <a:r>
              <a:rPr lang="en-US" sz="1320" dirty="0" smtClean="0">
                <a:solidFill>
                  <a:srgbClr val="FF0000"/>
                </a:solidFill>
              </a:rPr>
              <a:t>.</a:t>
            </a:r>
            <a:endParaRPr lang="en-US" sz="132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P1.2 – Project Planning – Quality Assurance Planning</a:t>
            </a:r>
            <a:endParaRPr lang="en-US" sz="2800" dirty="0"/>
          </a:p>
        </p:txBody>
      </p:sp>
      <p:pic>
        <p:nvPicPr>
          <p:cNvPr id="2050" name="Picture 2" descr="Image result for quality assurance pla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24154" y="2636912"/>
            <a:ext cx="1696318" cy="2331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0442742"/>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52737"/>
            <a:ext cx="8557046" cy="5693866"/>
          </a:xfrm>
          <a:prstGeom prst="rect">
            <a:avLst/>
          </a:prstGeom>
        </p:spPr>
        <p:txBody>
          <a:bodyPr wrap="square">
            <a:spAutoFit/>
          </a:bodyPr>
          <a:lstStyle/>
          <a:p>
            <a:pPr marL="285750" indent="-285750">
              <a:buClr>
                <a:srgbClr val="C00000"/>
              </a:buClr>
              <a:buFont typeface="Arial" panose="020B0604020202020204" pitchFamily="34" charset="0"/>
              <a:buChar char="•"/>
            </a:pPr>
            <a:r>
              <a:rPr lang="en-US" sz="1300" b="1" dirty="0" smtClean="0"/>
              <a:t>Risk </a:t>
            </a:r>
            <a:r>
              <a:rPr lang="en-US" sz="1300" b="1" dirty="0"/>
              <a:t>plan </a:t>
            </a:r>
            <a:r>
              <a:rPr lang="en-US" sz="1300" dirty="0"/>
              <a:t>(e.g. identification of risks, severity of risk, risk owner, contingencies, documentation of risks and actions) - </a:t>
            </a:r>
            <a:r>
              <a:rPr lang="en-US" sz="1300" dirty="0" smtClean="0"/>
              <a:t>Risk </a:t>
            </a:r>
            <a:r>
              <a:rPr lang="en-US" sz="1300" dirty="0"/>
              <a:t>management planning is the process of deciding how to approach and plan the risk management activities for a project</a:t>
            </a:r>
            <a:r>
              <a:rPr lang="en-US" sz="1300" dirty="0" smtClean="0"/>
              <a:t>. The </a:t>
            </a:r>
            <a:r>
              <a:rPr lang="en-US" sz="1300" dirty="0"/>
              <a:t>Risk Management Plan determines how risks will be identified, monitored, controlled, and eliminated. </a:t>
            </a:r>
            <a:r>
              <a:rPr lang="en-US" sz="1300" dirty="0" smtClean="0"/>
              <a:t>It </a:t>
            </a:r>
            <a:r>
              <a:rPr lang="en-US" sz="1300" dirty="0"/>
              <a:t>also defines the team roles and responsibilities for risk management.</a:t>
            </a:r>
          </a:p>
          <a:p>
            <a:pPr marL="285750" indent="-285750">
              <a:buClr>
                <a:srgbClr val="C00000"/>
              </a:buClr>
              <a:buFont typeface="Arial" panose="020B0604020202020204" pitchFamily="34" charset="0"/>
              <a:buChar char="•"/>
            </a:pPr>
            <a:r>
              <a:rPr lang="en-US" sz="1300" b="1" dirty="0"/>
              <a:t>Risk </a:t>
            </a:r>
            <a:r>
              <a:rPr lang="en-US" sz="1300" b="1" dirty="0" smtClean="0"/>
              <a:t>Identification - </a:t>
            </a:r>
            <a:r>
              <a:rPr lang="en-US" sz="1300" dirty="0" smtClean="0"/>
              <a:t>Risk is identified </a:t>
            </a:r>
            <a:r>
              <a:rPr lang="en-US" sz="1300" dirty="0"/>
              <a:t>as “determining which risks might affect the project and documenting their characteristics.” There are two main types of risks: </a:t>
            </a:r>
            <a:r>
              <a:rPr lang="en-US" sz="1300" dirty="0" smtClean="0"/>
              <a:t>Organisation </a:t>
            </a:r>
            <a:r>
              <a:rPr lang="en-US" sz="1300" dirty="0"/>
              <a:t>and External. </a:t>
            </a:r>
            <a:r>
              <a:rPr lang="en-US" sz="1300" dirty="0" smtClean="0"/>
              <a:t>Organisational </a:t>
            </a:r>
            <a:r>
              <a:rPr lang="en-US" sz="1300" dirty="0"/>
              <a:t>risks include inconsistent cost, time, and scope objectives, lack of funding, or resource conflicts with other projects. External risks may involve legal or labor issues. </a:t>
            </a:r>
            <a:r>
              <a:rPr lang="en-US" sz="1300" dirty="0" smtClean="0"/>
              <a:t>These include:</a:t>
            </a:r>
            <a:endParaRPr lang="en-US" sz="1300" dirty="0"/>
          </a:p>
          <a:p>
            <a:pPr marL="536575" indent="-268288">
              <a:buClr>
                <a:srgbClr val="C00000"/>
              </a:buClr>
              <a:buFont typeface="Arial" panose="020B0604020202020204" pitchFamily="34" charset="0"/>
              <a:buChar char="•"/>
            </a:pPr>
            <a:r>
              <a:rPr lang="en-US" sz="1300" dirty="0"/>
              <a:t>Historical information from previous projects</a:t>
            </a:r>
          </a:p>
          <a:p>
            <a:pPr marL="536575" indent="-268288">
              <a:buClr>
                <a:srgbClr val="C00000"/>
              </a:buClr>
              <a:buFont typeface="Arial" panose="020B0604020202020204" pitchFamily="34" charset="0"/>
              <a:buChar char="•"/>
            </a:pPr>
            <a:r>
              <a:rPr lang="en-US" sz="1300" dirty="0"/>
              <a:t>Documentation reviews of prior project files</a:t>
            </a:r>
          </a:p>
          <a:p>
            <a:pPr marL="536575" indent="-268288">
              <a:buClr>
                <a:srgbClr val="C00000"/>
              </a:buClr>
              <a:buFont typeface="Arial" panose="020B0604020202020204" pitchFamily="34" charset="0"/>
              <a:buChar char="•"/>
            </a:pPr>
            <a:r>
              <a:rPr lang="en-US" sz="1300" dirty="0"/>
              <a:t>Gathering information by brainstorming, interviewing, or SWOT analysis</a:t>
            </a:r>
          </a:p>
          <a:p>
            <a:pPr marL="536575" indent="-268288">
              <a:buClr>
                <a:srgbClr val="C00000"/>
              </a:buClr>
              <a:buFont typeface="Arial" panose="020B0604020202020204" pitchFamily="34" charset="0"/>
              <a:buChar char="•"/>
            </a:pPr>
            <a:r>
              <a:rPr lang="en-US" sz="1300" dirty="0"/>
              <a:t>Risk log of all possible risks</a:t>
            </a:r>
          </a:p>
          <a:p>
            <a:pPr marL="536575" indent="-268288">
              <a:buClr>
                <a:srgbClr val="C00000"/>
              </a:buClr>
              <a:buFont typeface="Arial" panose="020B0604020202020204" pitchFamily="34" charset="0"/>
              <a:buChar char="•"/>
            </a:pPr>
            <a:r>
              <a:rPr lang="en-US" sz="1300" dirty="0"/>
              <a:t>Assumptions analysis to explore the risk’s validity</a:t>
            </a:r>
          </a:p>
          <a:p>
            <a:pPr marL="536575" indent="-268288">
              <a:buClr>
                <a:srgbClr val="C00000"/>
              </a:buClr>
              <a:buFont typeface="Arial" panose="020B0604020202020204" pitchFamily="34" charset="0"/>
              <a:buChar char="•"/>
            </a:pPr>
            <a:r>
              <a:rPr lang="en-US" sz="1300" dirty="0"/>
              <a:t>Diagramming techniques, such as cause/effect diagrams or a system flow chart</a:t>
            </a:r>
          </a:p>
          <a:p>
            <a:pPr marL="285750" indent="-285750">
              <a:buClr>
                <a:srgbClr val="C00000"/>
              </a:buClr>
              <a:buFont typeface="Arial" panose="020B0604020202020204" pitchFamily="34" charset="0"/>
              <a:buChar char="•"/>
            </a:pPr>
            <a:r>
              <a:rPr lang="en-US" sz="1300" b="1" dirty="0" smtClean="0"/>
              <a:t>Risk </a:t>
            </a:r>
            <a:r>
              <a:rPr lang="en-US" sz="1300" b="1" dirty="0"/>
              <a:t>Response </a:t>
            </a:r>
            <a:r>
              <a:rPr lang="en-US" sz="1300" b="1" dirty="0" smtClean="0"/>
              <a:t>Planning - </a:t>
            </a:r>
            <a:r>
              <a:rPr lang="en-US" sz="1300" dirty="0" smtClean="0"/>
              <a:t>There </a:t>
            </a:r>
            <a:r>
              <a:rPr lang="en-US" sz="1300" dirty="0"/>
              <a:t>are four main ways that people respond to risk.</a:t>
            </a:r>
          </a:p>
          <a:p>
            <a:pPr marL="536575" indent="-268288">
              <a:buClr>
                <a:srgbClr val="C00000"/>
              </a:buClr>
              <a:buFont typeface="Arial" panose="020B0604020202020204" pitchFamily="34" charset="0"/>
              <a:buChar char="•"/>
            </a:pPr>
            <a:r>
              <a:rPr lang="en-US" sz="1300" b="1" dirty="0"/>
              <a:t>Avoidance</a:t>
            </a:r>
            <a:r>
              <a:rPr lang="en-US" sz="1300" dirty="0"/>
              <a:t> – change the project plan to eliminate the risk. By choosing not to do part of the project, you may be scaling down the project’s return on investment.</a:t>
            </a:r>
          </a:p>
          <a:p>
            <a:pPr marL="536575" indent="-268288">
              <a:buClr>
                <a:srgbClr val="C00000"/>
              </a:buClr>
              <a:buFont typeface="Arial" panose="020B0604020202020204" pitchFamily="34" charset="0"/>
              <a:buChar char="•"/>
            </a:pPr>
            <a:r>
              <a:rPr lang="en-US" sz="1300" b="1" dirty="0"/>
              <a:t>Transference </a:t>
            </a:r>
            <a:r>
              <a:rPr lang="en-US" sz="1300" dirty="0"/>
              <a:t>– shift the consequence and management responsibility of a risk to another party. You can do this by purchase insurance or hiring an expert to do the work.</a:t>
            </a:r>
          </a:p>
          <a:p>
            <a:pPr marL="536575" indent="-268288">
              <a:buClr>
                <a:srgbClr val="C00000"/>
              </a:buClr>
              <a:buFont typeface="Arial" panose="020B0604020202020204" pitchFamily="34" charset="0"/>
              <a:buChar char="•"/>
            </a:pPr>
            <a:r>
              <a:rPr lang="en-US" sz="1300" b="1" dirty="0"/>
              <a:t>Mitigation </a:t>
            </a:r>
            <a:r>
              <a:rPr lang="en-US" sz="1300" dirty="0"/>
              <a:t>– take early action to reduce the chances of a risk occurring or at least reduce the impact the risk will have on the project when it does occur.</a:t>
            </a:r>
          </a:p>
          <a:p>
            <a:pPr marL="536575" indent="-268288">
              <a:buClr>
                <a:srgbClr val="C00000"/>
              </a:buClr>
              <a:buFont typeface="Arial" panose="020B0604020202020204" pitchFamily="34" charset="0"/>
              <a:buChar char="•"/>
            </a:pPr>
            <a:r>
              <a:rPr lang="en-US" sz="1300" b="1" dirty="0"/>
              <a:t>Acceptance </a:t>
            </a:r>
            <a:r>
              <a:rPr lang="en-US" sz="1300" dirty="0"/>
              <a:t>– make no changes in the project plan to deal with a risk. Active acceptance monitors the risk and develops a contingency plan in case a risk does occur. Passive acceptance, on the other hand, has you waiting to deal with risks as they occur.</a:t>
            </a:r>
            <a:endParaRPr lang="en-US" sz="1300" dirty="0" smtClean="0"/>
          </a:p>
          <a:p>
            <a:pPr>
              <a:buClr>
                <a:srgbClr val="C00000"/>
              </a:buClr>
            </a:pPr>
            <a:r>
              <a:rPr lang="en-US" sz="1300" b="1" dirty="0">
                <a:solidFill>
                  <a:srgbClr val="FF0000"/>
                </a:solidFill>
              </a:rPr>
              <a:t>P1.2 – Task </a:t>
            </a:r>
            <a:r>
              <a:rPr lang="en-US" sz="1300" b="1" dirty="0" smtClean="0">
                <a:solidFill>
                  <a:srgbClr val="FF0000"/>
                </a:solidFill>
              </a:rPr>
              <a:t>12 </a:t>
            </a:r>
            <a:r>
              <a:rPr lang="en-US" sz="1300" dirty="0">
                <a:solidFill>
                  <a:srgbClr val="FF0000"/>
                </a:solidFill>
              </a:rPr>
              <a:t>– Using the scenario, discuss what a </a:t>
            </a:r>
            <a:r>
              <a:rPr lang="en-US" sz="1300" dirty="0" smtClean="0">
                <a:solidFill>
                  <a:srgbClr val="FF0000"/>
                </a:solidFill>
              </a:rPr>
              <a:t>Risk Management Plan </a:t>
            </a:r>
            <a:r>
              <a:rPr lang="en-US" sz="1300" dirty="0">
                <a:solidFill>
                  <a:srgbClr val="FF0000"/>
                </a:solidFill>
              </a:rPr>
              <a:t>is, the benefit to a project, including ownership, objectives and what they hope to achieve</a:t>
            </a:r>
            <a:r>
              <a:rPr lang="en-US" sz="1300" dirty="0" smtClean="0">
                <a:solidFill>
                  <a:srgbClr val="FF0000"/>
                </a:solidFill>
              </a:rPr>
              <a:t>.</a:t>
            </a:r>
          </a:p>
          <a:p>
            <a:pPr marL="268288" indent="-268288">
              <a:buClr>
                <a:srgbClr val="C00000"/>
              </a:buClr>
              <a:buFont typeface="Wingdings 3" panose="05040102010807070707" pitchFamily="18" charset="2"/>
              <a:buChar char=""/>
            </a:pPr>
            <a:r>
              <a:rPr lang="en-US" sz="1300" dirty="0" smtClean="0"/>
              <a:t>You will need to explain </a:t>
            </a:r>
            <a:r>
              <a:rPr lang="en-US" sz="1300" dirty="0"/>
              <a:t> identification of risks, severity of risk, risk owner, contingencies, documentation of risks and </a:t>
            </a:r>
            <a:r>
              <a:rPr lang="en-US" sz="1300" dirty="0" smtClean="0"/>
              <a:t>actions</a:t>
            </a:r>
            <a:r>
              <a:rPr lang="en-GB" sz="1300" dirty="0"/>
              <a:t>.</a:t>
            </a:r>
            <a:endParaRPr lang="en-US" sz="1300" dirty="0"/>
          </a:p>
        </p:txBody>
      </p:sp>
      <p:sp>
        <p:nvSpPr>
          <p:cNvPr id="14" name="Title 2"/>
          <p:cNvSpPr>
            <a:spLocks noGrp="1"/>
          </p:cNvSpPr>
          <p:nvPr>
            <p:ph type="title"/>
          </p:nvPr>
        </p:nvSpPr>
        <p:spPr>
          <a:xfrm>
            <a:off x="70266" y="72008"/>
            <a:ext cx="8859452" cy="548680"/>
          </a:xfrm>
        </p:spPr>
        <p:txBody>
          <a:bodyPr>
            <a:noAutofit/>
          </a:bodyPr>
          <a:lstStyle/>
          <a:p>
            <a:r>
              <a:rPr lang="en-US" sz="2800" dirty="0" smtClean="0"/>
              <a:t>P1.2 – Project Planning – Risk Management Planning</a:t>
            </a:r>
            <a:endParaRPr lang="en-US" sz="2800" dirty="0"/>
          </a:p>
        </p:txBody>
      </p:sp>
    </p:spTree>
    <p:extLst>
      <p:ext uri="{BB962C8B-B14F-4D97-AF65-F5344CB8AC3E}">
        <p14:creationId xmlns:p14="http://schemas.microsoft.com/office/powerpoint/2010/main" val="3080398882"/>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543056"/>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540" b="1" dirty="0" smtClean="0">
                <a:solidFill>
                  <a:srgbClr val="FF0000"/>
                </a:solidFill>
              </a:rPr>
              <a:t>Project </a:t>
            </a:r>
            <a:r>
              <a:rPr lang="en-US" sz="1540" b="1" dirty="0">
                <a:solidFill>
                  <a:srgbClr val="FF0000"/>
                </a:solidFill>
              </a:rPr>
              <a:t>direction </a:t>
            </a:r>
            <a:r>
              <a:rPr lang="en-US" sz="1540" dirty="0"/>
              <a:t>(executing and implementing</a:t>
            </a:r>
            <a:r>
              <a:rPr lang="en-US" sz="1540" dirty="0" smtClean="0"/>
              <a:t>) – Once all the planning is done, it is time to go ahead with the project, stick to time tables, deliverables, minimise risks and manage communications throughout the project to make sure it is on track and on budget.  </a:t>
            </a:r>
          </a:p>
          <a:p>
            <a:pPr marL="541338" indent="-285750">
              <a:buClr>
                <a:srgbClr val="C00000"/>
              </a:buClr>
              <a:buFont typeface="Arial" panose="020B0604020202020204" pitchFamily="34" charset="0"/>
              <a:buChar char="•"/>
            </a:pPr>
            <a:r>
              <a:rPr lang="en-US" sz="1540" b="1" dirty="0" smtClean="0">
                <a:solidFill>
                  <a:srgbClr val="FF0000"/>
                </a:solidFill>
              </a:rPr>
              <a:t>Manage project controls </a:t>
            </a:r>
            <a:r>
              <a:rPr lang="en-US" sz="1540" dirty="0" smtClean="0"/>
              <a:t>(e.g. time, cost, quality, risk) </a:t>
            </a:r>
            <a:r>
              <a:rPr lang="en-US" sz="1540" dirty="0"/>
              <a:t>- Control comprises tracking performance against agreed plans and taking the corrective action required to meet defined </a:t>
            </a:r>
            <a:r>
              <a:rPr lang="en-US" sz="1540" dirty="0" smtClean="0"/>
              <a:t>objectives. All four </a:t>
            </a:r>
            <a:r>
              <a:rPr lang="en-US" sz="1540" dirty="0"/>
              <a:t>fundamental components of delivery need to be </a:t>
            </a:r>
            <a:r>
              <a:rPr lang="en-US" sz="1540" dirty="0" smtClean="0"/>
              <a:t>controlled:</a:t>
            </a:r>
          </a:p>
          <a:p>
            <a:pPr marL="998538" lvl="1" indent="-285750">
              <a:buClr>
                <a:srgbClr val="C00000"/>
              </a:buClr>
              <a:buFont typeface="Arial" panose="020B0604020202020204" pitchFamily="34" charset="0"/>
              <a:buChar char="•"/>
            </a:pPr>
            <a:r>
              <a:rPr lang="en-US" sz="1540" b="1" dirty="0" smtClean="0"/>
              <a:t>Time</a:t>
            </a:r>
            <a:r>
              <a:rPr lang="en-US" sz="1540" dirty="0" smtClean="0"/>
              <a:t> – Trying to stay on track, failure to do so means overruns and tasks that rely on others to be complete will fall behind in starting, cascading through the project.</a:t>
            </a:r>
          </a:p>
          <a:p>
            <a:pPr marL="998538" lvl="1" indent="-285750">
              <a:buClr>
                <a:srgbClr val="C00000"/>
              </a:buClr>
              <a:buFont typeface="Arial" panose="020B0604020202020204" pitchFamily="34" charset="0"/>
              <a:buChar char="•"/>
            </a:pPr>
            <a:r>
              <a:rPr lang="en-US" sz="1540" b="1" dirty="0" smtClean="0"/>
              <a:t>Cost</a:t>
            </a:r>
            <a:r>
              <a:rPr lang="en-US" sz="1540" dirty="0" smtClean="0"/>
              <a:t> – Cost overruns and budget compromises mean that a project may not get complete due to degrading standards or costs spiraling.</a:t>
            </a:r>
          </a:p>
          <a:p>
            <a:pPr marL="998538" lvl="1" indent="-285750">
              <a:buClr>
                <a:srgbClr val="C00000"/>
              </a:buClr>
              <a:buFont typeface="Arial" panose="020B0604020202020204" pitchFamily="34" charset="0"/>
              <a:buChar char="•"/>
            </a:pPr>
            <a:r>
              <a:rPr lang="en-US" sz="1540" b="1" dirty="0" smtClean="0"/>
              <a:t>Quality</a:t>
            </a:r>
            <a:r>
              <a:rPr lang="en-US" sz="1540" dirty="0" smtClean="0"/>
              <a:t> – monitoring this during the project cycle means maintaining a standard expected or risking the objective of the project.</a:t>
            </a:r>
          </a:p>
          <a:p>
            <a:pPr marL="998538" lvl="1" indent="-285750">
              <a:buClr>
                <a:srgbClr val="C00000"/>
              </a:buClr>
              <a:buFont typeface="Arial" panose="020B0604020202020204" pitchFamily="34" charset="0"/>
              <a:buChar char="•"/>
            </a:pPr>
            <a:r>
              <a:rPr lang="en-US" sz="1540" b="1" dirty="0" smtClean="0"/>
              <a:t>Risk</a:t>
            </a:r>
            <a:r>
              <a:rPr lang="en-US" sz="1540" dirty="0" smtClean="0"/>
              <a:t> – managing these during the project means minimising disruption. Failure to manage these risks can cause delays, prosecution and reputation. </a:t>
            </a:r>
          </a:p>
          <a:p>
            <a:pPr marL="541338" indent="-285750">
              <a:buClr>
                <a:srgbClr val="C00000"/>
              </a:buClr>
              <a:buFont typeface="Arial" panose="020B0604020202020204" pitchFamily="34" charset="0"/>
              <a:buChar char="•"/>
            </a:pPr>
            <a:r>
              <a:rPr lang="en-GB" sz="1540" b="1" dirty="0" smtClean="0">
                <a:solidFill>
                  <a:srgbClr val="FF0000"/>
                </a:solidFill>
              </a:rPr>
              <a:t>Report </a:t>
            </a:r>
            <a:r>
              <a:rPr lang="en-GB" sz="1540" b="1" dirty="0">
                <a:solidFill>
                  <a:srgbClr val="FF0000"/>
                </a:solidFill>
              </a:rPr>
              <a:t>project status</a:t>
            </a:r>
            <a:r>
              <a:rPr lang="en-GB" sz="1540" dirty="0">
                <a:solidFill>
                  <a:srgbClr val="FF0000"/>
                </a:solidFill>
              </a:rPr>
              <a:t> </a:t>
            </a:r>
            <a:r>
              <a:rPr lang="en-GB" sz="1540" dirty="0" smtClean="0"/>
              <a:t>- </a:t>
            </a:r>
            <a:r>
              <a:rPr lang="en-US" sz="1540" dirty="0"/>
              <a:t> </a:t>
            </a:r>
            <a:r>
              <a:rPr lang="en-US" sz="1540" dirty="0" smtClean="0"/>
              <a:t>Reporting the project status as a </a:t>
            </a:r>
            <a:r>
              <a:rPr lang="en-US" sz="1540" dirty="0"/>
              <a:t>part of the project documentation </a:t>
            </a:r>
            <a:r>
              <a:rPr lang="en-US" sz="1540" dirty="0" smtClean="0"/>
              <a:t>allows a project manager </a:t>
            </a:r>
            <a:r>
              <a:rPr lang="en-US" sz="1540" dirty="0"/>
              <a:t>to monitor </a:t>
            </a:r>
            <a:r>
              <a:rPr lang="en-US" sz="1540" dirty="0" smtClean="0"/>
              <a:t>the </a:t>
            </a:r>
            <a:r>
              <a:rPr lang="en-US" sz="1540" dirty="0"/>
              <a:t>project’s progress. The progress is quantified in the reports, so instead of flying blindly and hoping for the best, </a:t>
            </a:r>
            <a:r>
              <a:rPr lang="en-US" sz="1540" dirty="0" smtClean="0"/>
              <a:t>the manager </a:t>
            </a:r>
            <a:r>
              <a:rPr lang="en-US" sz="1540" dirty="0"/>
              <a:t>have a solid foundation that will help </a:t>
            </a:r>
            <a:r>
              <a:rPr lang="en-US" sz="1540" dirty="0" smtClean="0"/>
              <a:t>them </a:t>
            </a:r>
            <a:r>
              <a:rPr lang="en-US" sz="1540" dirty="0"/>
              <a:t>make more informed decisions. It also enables </a:t>
            </a:r>
            <a:r>
              <a:rPr lang="en-US" sz="1540" dirty="0" smtClean="0"/>
              <a:t>the project manager </a:t>
            </a:r>
            <a:r>
              <a:rPr lang="en-US" sz="1540" dirty="0"/>
              <a:t>to justify why </a:t>
            </a:r>
            <a:r>
              <a:rPr lang="en-US" sz="1540" dirty="0" smtClean="0"/>
              <a:t>they </a:t>
            </a:r>
            <a:r>
              <a:rPr lang="en-US" sz="1540" dirty="0"/>
              <a:t>made changes to the project plan.</a:t>
            </a:r>
          </a:p>
          <a:p>
            <a:pPr marL="541338" indent="-285750">
              <a:buClr>
                <a:srgbClr val="C00000"/>
              </a:buClr>
              <a:buFont typeface="Arial" panose="020B0604020202020204" pitchFamily="34" charset="0"/>
              <a:buChar char="•"/>
            </a:pPr>
            <a:r>
              <a:rPr lang="en-US" sz="1540" dirty="0" smtClean="0"/>
              <a:t>Status reports also guarantee that the manager has a constant information flow. It allows them to manage and communicate with their stakeholders more effectively. Stakeholders are always anxious to know how the project is doing, so keeping them in the loop via regular status reports will increase their confidence in the project manager and the project.</a:t>
            </a:r>
            <a:endParaRPr lang="en-GB" sz="154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P1.3 – Project Direction</a:t>
            </a:r>
            <a:endParaRPr lang="en-US" sz="3200" dirty="0"/>
          </a:p>
        </p:txBody>
      </p:sp>
    </p:spTree>
    <p:extLst>
      <p:ext uri="{BB962C8B-B14F-4D97-AF65-F5344CB8AC3E}">
        <p14:creationId xmlns:p14="http://schemas.microsoft.com/office/powerpoint/2010/main" val="3480637625"/>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755422"/>
          </a:xfrm>
          <a:prstGeom prst="rect">
            <a:avLst/>
          </a:prstGeom>
        </p:spPr>
        <p:txBody>
          <a:bodyPr wrap="square">
            <a:spAutoFit/>
          </a:bodyPr>
          <a:lstStyle/>
          <a:p>
            <a:pPr marL="285750" indent="-285750">
              <a:buClr>
                <a:srgbClr val="C00000"/>
              </a:buClr>
              <a:buFont typeface="Arial" panose="020B0604020202020204" pitchFamily="34" charset="0"/>
              <a:buChar char="•"/>
            </a:pPr>
            <a:r>
              <a:rPr lang="en-GB" sz="1600" b="1" dirty="0" smtClean="0">
                <a:solidFill>
                  <a:srgbClr val="FF0000"/>
                </a:solidFill>
              </a:rPr>
              <a:t>Manage </a:t>
            </a:r>
            <a:r>
              <a:rPr lang="en-GB" sz="1600" b="1" dirty="0">
                <a:solidFill>
                  <a:srgbClr val="FF0000"/>
                </a:solidFill>
              </a:rPr>
              <a:t>communications</a:t>
            </a:r>
            <a:r>
              <a:rPr lang="en-GB" sz="1600" dirty="0">
                <a:solidFill>
                  <a:srgbClr val="FF0000"/>
                </a:solidFill>
              </a:rPr>
              <a:t> </a:t>
            </a:r>
            <a:r>
              <a:rPr lang="en-GB" sz="1600" dirty="0" smtClean="0"/>
              <a:t>- </a:t>
            </a:r>
            <a:r>
              <a:rPr lang="en-US" sz="1600" dirty="0"/>
              <a:t>As the project manager, </a:t>
            </a:r>
            <a:r>
              <a:rPr lang="en-US" sz="1600" dirty="0" smtClean="0"/>
              <a:t>they </a:t>
            </a:r>
            <a:r>
              <a:rPr lang="en-US" sz="1600" dirty="0"/>
              <a:t>are the hub of all communication </a:t>
            </a:r>
            <a:r>
              <a:rPr lang="en-US" sz="1600" dirty="0" smtClean="0"/>
              <a:t>within the </a:t>
            </a:r>
            <a:r>
              <a:rPr lang="en-US" sz="1600" dirty="0"/>
              <a:t>project team and between the project team and the outside </a:t>
            </a:r>
            <a:r>
              <a:rPr lang="en-US" sz="1600" dirty="0" smtClean="0"/>
              <a:t>world. At </a:t>
            </a:r>
            <a:r>
              <a:rPr lang="en-US" sz="1600" dirty="0"/>
              <a:t>different stages of the project </a:t>
            </a:r>
            <a:r>
              <a:rPr lang="en-US" sz="1600" dirty="0" smtClean="0"/>
              <a:t>they </a:t>
            </a:r>
            <a:r>
              <a:rPr lang="en-US" sz="1600" dirty="0"/>
              <a:t>will find yourself dealing </a:t>
            </a:r>
            <a:r>
              <a:rPr lang="en-US" sz="1600" dirty="0" smtClean="0"/>
              <a:t>with different </a:t>
            </a:r>
            <a:r>
              <a:rPr lang="en-US" sz="1600" dirty="0"/>
              <a:t>stakeholders, but the three constant lines of </a:t>
            </a:r>
            <a:r>
              <a:rPr lang="en-US" sz="1600" dirty="0" smtClean="0"/>
              <a:t>communication they </a:t>
            </a:r>
            <a:r>
              <a:rPr lang="en-US" sz="1600" dirty="0"/>
              <a:t>need to maintain are with the sponsor, the client, and the team</a:t>
            </a:r>
            <a:r>
              <a:rPr lang="en-US" sz="1600" dirty="0" smtClean="0"/>
              <a:t>.</a:t>
            </a:r>
          </a:p>
          <a:p>
            <a:pPr marL="285750" indent="-285750">
              <a:buClr>
                <a:srgbClr val="C00000"/>
              </a:buClr>
              <a:buFont typeface="Arial" panose="020B0604020202020204" pitchFamily="34" charset="0"/>
              <a:buChar char="•"/>
            </a:pPr>
            <a:r>
              <a:rPr lang="en-US" sz="1600" b="1" dirty="0"/>
              <a:t>Engaging your </a:t>
            </a:r>
            <a:r>
              <a:rPr lang="en-US" sz="1600" b="1" dirty="0" smtClean="0"/>
              <a:t>sponsor and </a:t>
            </a:r>
            <a:r>
              <a:rPr lang="en-US" sz="1600" b="1" dirty="0"/>
              <a:t>client</a:t>
            </a:r>
          </a:p>
          <a:p>
            <a:pPr marL="285750" indent="-285750">
              <a:buClr>
                <a:srgbClr val="C00000"/>
              </a:buClr>
              <a:buFont typeface="Arial" panose="020B0604020202020204" pitchFamily="34" charset="0"/>
              <a:buChar char="•"/>
            </a:pPr>
            <a:r>
              <a:rPr lang="en-US" sz="1600" dirty="0"/>
              <a:t>Communication with the </a:t>
            </a:r>
            <a:r>
              <a:rPr lang="en-US" sz="1600" dirty="0" smtClean="0"/>
              <a:t>sponsor should </a:t>
            </a:r>
            <a:r>
              <a:rPr lang="en-US" sz="1600" dirty="0"/>
              <a:t>be </a:t>
            </a:r>
            <a:r>
              <a:rPr lang="en-US" sz="1600" dirty="0" smtClean="0"/>
              <a:t>seen as </a:t>
            </a:r>
            <a:r>
              <a:rPr lang="en-US" sz="1600" dirty="0"/>
              <a:t>a high </a:t>
            </a:r>
            <a:r>
              <a:rPr lang="en-US" sz="1600" dirty="0" smtClean="0"/>
              <a:t>level of </a:t>
            </a:r>
            <a:r>
              <a:rPr lang="en-US" sz="1600" dirty="0"/>
              <a:t>openness and trust from the start </a:t>
            </a:r>
            <a:r>
              <a:rPr lang="en-US" sz="1600" dirty="0" smtClean="0"/>
              <a:t>of the </a:t>
            </a:r>
            <a:r>
              <a:rPr lang="en-US" sz="1600" dirty="0"/>
              <a:t>project. </a:t>
            </a:r>
            <a:r>
              <a:rPr lang="en-US" sz="1600" dirty="0" smtClean="0"/>
              <a:t>They need to spend </a:t>
            </a:r>
            <a:r>
              <a:rPr lang="en-US" sz="1600" dirty="0"/>
              <a:t>time establishing </a:t>
            </a:r>
            <a:r>
              <a:rPr lang="en-US" sz="1600" dirty="0" smtClean="0"/>
              <a:t>how the </a:t>
            </a:r>
            <a:r>
              <a:rPr lang="en-US" sz="1600" dirty="0"/>
              <a:t>communication will </a:t>
            </a:r>
            <a:r>
              <a:rPr lang="en-US" sz="1600" dirty="0" smtClean="0"/>
              <a:t>work, discuss scheduled </a:t>
            </a:r>
            <a:r>
              <a:rPr lang="en-US" sz="1600" dirty="0"/>
              <a:t>communication </a:t>
            </a:r>
            <a:r>
              <a:rPr lang="en-US" sz="1600" dirty="0" smtClean="0"/>
              <a:t>and agree on </a:t>
            </a:r>
            <a:r>
              <a:rPr lang="en-US" sz="1600" dirty="0"/>
              <a:t>when and how </a:t>
            </a:r>
            <a:r>
              <a:rPr lang="en-US" sz="1600" dirty="0" smtClean="0"/>
              <a:t>to </a:t>
            </a:r>
            <a:r>
              <a:rPr lang="en-US" sz="1600" dirty="0"/>
              <a:t>expect </a:t>
            </a:r>
            <a:r>
              <a:rPr lang="en-US" sz="1600" dirty="0" smtClean="0"/>
              <a:t>ad-hoc communication </a:t>
            </a:r>
            <a:r>
              <a:rPr lang="en-US" sz="1600" dirty="0"/>
              <a:t>to take place. </a:t>
            </a:r>
            <a:r>
              <a:rPr lang="en-US" sz="1600" dirty="0" smtClean="0"/>
              <a:t>Give warning </a:t>
            </a:r>
            <a:r>
              <a:rPr lang="en-US" sz="1600" dirty="0"/>
              <a:t>of any decisions that need to </a:t>
            </a:r>
            <a:r>
              <a:rPr lang="en-US" sz="1600" dirty="0" smtClean="0"/>
              <a:t>be made </a:t>
            </a:r>
            <a:r>
              <a:rPr lang="en-US" sz="1600" dirty="0"/>
              <a:t>and present facts to the sponsor </a:t>
            </a:r>
            <a:r>
              <a:rPr lang="en-US" sz="1600" dirty="0" smtClean="0"/>
              <a:t>in a </a:t>
            </a:r>
            <a:r>
              <a:rPr lang="en-US" sz="1600" dirty="0"/>
              <a:t>written form for </a:t>
            </a:r>
            <a:r>
              <a:rPr lang="en-US" sz="1600" dirty="0" smtClean="0"/>
              <a:t>consideration including any </a:t>
            </a:r>
            <a:r>
              <a:rPr lang="en-US" sz="1600" dirty="0"/>
              <a:t>action points.</a:t>
            </a:r>
          </a:p>
          <a:p>
            <a:pPr marL="285750" indent="-285750">
              <a:buClr>
                <a:srgbClr val="C00000"/>
              </a:buClr>
              <a:buFont typeface="Arial" panose="020B0604020202020204" pitchFamily="34" charset="0"/>
              <a:buChar char="•"/>
            </a:pPr>
            <a:r>
              <a:rPr lang="en-US" sz="1600" dirty="0"/>
              <a:t>Communication with the client </a:t>
            </a:r>
            <a:r>
              <a:rPr lang="en-US" sz="1600" dirty="0" smtClean="0"/>
              <a:t>will tend </a:t>
            </a:r>
            <a:r>
              <a:rPr lang="en-US" sz="1600" dirty="0"/>
              <a:t>to be more formal than with </a:t>
            </a:r>
            <a:r>
              <a:rPr lang="en-US" sz="1600" dirty="0" smtClean="0"/>
              <a:t>the sponsor. As with </a:t>
            </a:r>
            <a:r>
              <a:rPr lang="en-US" sz="1600" dirty="0"/>
              <a:t>the sponsor, it is important to </a:t>
            </a:r>
            <a:r>
              <a:rPr lang="en-US" sz="1600" dirty="0" smtClean="0"/>
              <a:t>give the </a:t>
            </a:r>
            <a:r>
              <a:rPr lang="en-US" sz="1600" dirty="0"/>
              <a:t>client notice of any decisions. </a:t>
            </a:r>
            <a:r>
              <a:rPr lang="en-US" sz="1600" dirty="0" smtClean="0"/>
              <a:t>The client </a:t>
            </a:r>
            <a:r>
              <a:rPr lang="en-US" sz="1600" dirty="0"/>
              <a:t>relationship can </a:t>
            </a:r>
            <a:r>
              <a:rPr lang="en-US" sz="1600" dirty="0" smtClean="0"/>
              <a:t>occasionally contain </a:t>
            </a:r>
            <a:r>
              <a:rPr lang="en-US" sz="1600" dirty="0"/>
              <a:t>an element of </a:t>
            </a:r>
            <a:r>
              <a:rPr lang="en-US" sz="1600" dirty="0" smtClean="0"/>
              <a:t>politics, particularly </a:t>
            </a:r>
            <a:r>
              <a:rPr lang="en-US" sz="1600" dirty="0"/>
              <a:t>if the client is </a:t>
            </a:r>
            <a:r>
              <a:rPr lang="en-US" sz="1600" dirty="0" smtClean="0"/>
              <a:t>under pressure </a:t>
            </a:r>
            <a:r>
              <a:rPr lang="en-US" sz="1600" dirty="0"/>
              <a:t>from members of his </a:t>
            </a:r>
            <a:r>
              <a:rPr lang="en-US" sz="1600" dirty="0" smtClean="0"/>
              <a:t>or her business. </a:t>
            </a:r>
          </a:p>
          <a:p>
            <a:pPr marL="285750" indent="-285750">
              <a:buClr>
                <a:srgbClr val="C00000"/>
              </a:buClr>
              <a:buFont typeface="Arial" panose="020B0604020202020204" pitchFamily="34" charset="0"/>
              <a:buChar char="•"/>
            </a:pPr>
            <a:r>
              <a:rPr lang="en-US" sz="1600" b="1" dirty="0"/>
              <a:t>Talking to your team</a:t>
            </a:r>
          </a:p>
          <a:p>
            <a:pPr marL="285750" indent="-285750">
              <a:buClr>
                <a:srgbClr val="C00000"/>
              </a:buClr>
              <a:buFont typeface="Arial" panose="020B0604020202020204" pitchFamily="34" charset="0"/>
              <a:buChar char="•"/>
            </a:pPr>
            <a:r>
              <a:rPr lang="en-US" sz="1600" dirty="0" smtClean="0"/>
              <a:t>It is always good to maintain </a:t>
            </a:r>
            <a:r>
              <a:rPr lang="en-US" sz="1600" dirty="0"/>
              <a:t>an open and honest </a:t>
            </a:r>
            <a:r>
              <a:rPr lang="en-US" sz="1600" dirty="0" smtClean="0"/>
              <a:t>relationship with the </a:t>
            </a:r>
            <a:r>
              <a:rPr lang="en-US" sz="1600" dirty="0"/>
              <a:t>team. In large teams, there </a:t>
            </a:r>
            <a:r>
              <a:rPr lang="en-US" sz="1600" dirty="0" smtClean="0"/>
              <a:t>is always </a:t>
            </a:r>
            <a:r>
              <a:rPr lang="en-US" sz="1600" dirty="0"/>
              <a:t>a danger of some people </a:t>
            </a:r>
            <a:r>
              <a:rPr lang="en-US" sz="1600" dirty="0" smtClean="0"/>
              <a:t>being left </a:t>
            </a:r>
            <a:r>
              <a:rPr lang="en-US" sz="1600" dirty="0"/>
              <a:t>out of the loop when decisions </a:t>
            </a:r>
            <a:r>
              <a:rPr lang="en-US" sz="1600" dirty="0" smtClean="0"/>
              <a:t>are made </a:t>
            </a:r>
            <a:r>
              <a:rPr lang="en-US" sz="1600" dirty="0"/>
              <a:t>or new information </a:t>
            </a:r>
            <a:r>
              <a:rPr lang="en-US" sz="1600" dirty="0" smtClean="0"/>
              <a:t>becomes available</a:t>
            </a:r>
            <a:r>
              <a:rPr lang="en-US" sz="1600" dirty="0"/>
              <a:t>. Make sure you have </a:t>
            </a:r>
            <a:r>
              <a:rPr lang="en-US" sz="1600" dirty="0" smtClean="0"/>
              <a:t>accurate distribution </a:t>
            </a:r>
            <a:r>
              <a:rPr lang="en-US" sz="1600" dirty="0"/>
              <a:t>lists set up for email </a:t>
            </a:r>
            <a:r>
              <a:rPr lang="en-US" sz="1600" dirty="0" smtClean="0"/>
              <a:t>and documents</a:t>
            </a:r>
            <a:r>
              <a:rPr lang="en-US" sz="1600" dirty="0"/>
              <a:t>. On larger and </a:t>
            </a:r>
            <a:r>
              <a:rPr lang="en-US" sz="1600" dirty="0" smtClean="0"/>
              <a:t>longer running projects</a:t>
            </a:r>
            <a:r>
              <a:rPr lang="en-US" sz="1600" dirty="0"/>
              <a:t>, you may find </a:t>
            </a:r>
            <a:r>
              <a:rPr lang="en-US" sz="1600" dirty="0" smtClean="0"/>
              <a:t>it helpful </a:t>
            </a:r>
            <a:r>
              <a:rPr lang="en-US" sz="1600" dirty="0"/>
              <a:t>to post general </a:t>
            </a:r>
            <a:r>
              <a:rPr lang="en-US" sz="1600" dirty="0" smtClean="0"/>
              <a:t>information on </a:t>
            </a:r>
            <a:r>
              <a:rPr lang="en-US" sz="1600" dirty="0"/>
              <a:t>an intranet site to which </a:t>
            </a:r>
            <a:r>
              <a:rPr lang="en-US" sz="1600" dirty="0" smtClean="0"/>
              <a:t>team members </a:t>
            </a:r>
            <a:r>
              <a:rPr lang="en-US" sz="1600" dirty="0"/>
              <a:t>have access.</a:t>
            </a:r>
            <a:endParaRPr lang="en-GB" sz="16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P1.3 – Project Direction</a:t>
            </a:r>
            <a:endParaRPr lang="en-US" sz="3200" dirty="0"/>
          </a:p>
        </p:txBody>
      </p:sp>
    </p:spTree>
    <p:extLst>
      <p:ext uri="{BB962C8B-B14F-4D97-AF65-F5344CB8AC3E}">
        <p14:creationId xmlns:p14="http://schemas.microsoft.com/office/powerpoint/2010/main" val="2105204699"/>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756846" cy="5424562"/>
          </a:xfrm>
          <a:prstGeom prst="rect">
            <a:avLst/>
          </a:prstGeom>
        </p:spPr>
        <p:txBody>
          <a:bodyPr wrap="square">
            <a:spAutoFit/>
          </a:bodyPr>
          <a:lstStyle/>
          <a:p>
            <a:pPr marL="285750" indent="-285750">
              <a:buClr>
                <a:srgbClr val="C00000"/>
              </a:buClr>
              <a:buFont typeface="Arial" panose="020B0604020202020204" pitchFamily="34" charset="0"/>
              <a:buChar char="•"/>
            </a:pPr>
            <a:r>
              <a:rPr lang="en-GB" sz="1650" b="1" dirty="0" smtClean="0">
                <a:solidFill>
                  <a:srgbClr val="FF0000"/>
                </a:solidFill>
              </a:rPr>
              <a:t>Manage </a:t>
            </a:r>
            <a:r>
              <a:rPr lang="en-GB" sz="1650" b="1" dirty="0">
                <a:solidFill>
                  <a:srgbClr val="FF0000"/>
                </a:solidFill>
              </a:rPr>
              <a:t>risk</a:t>
            </a:r>
            <a:r>
              <a:rPr lang="en-GB" sz="1650" dirty="0">
                <a:solidFill>
                  <a:srgbClr val="FF0000"/>
                </a:solidFill>
              </a:rPr>
              <a:t> </a:t>
            </a:r>
            <a:r>
              <a:rPr lang="en-GB" sz="1650" dirty="0" smtClean="0"/>
              <a:t>- </a:t>
            </a:r>
            <a:r>
              <a:rPr lang="en-US" sz="1650" dirty="0"/>
              <a:t>Initial identification of risk </a:t>
            </a:r>
            <a:r>
              <a:rPr lang="en-US" sz="1650" dirty="0" smtClean="0"/>
              <a:t>during the running of the project often takes the </a:t>
            </a:r>
            <a:r>
              <a:rPr lang="en-US" sz="1650" dirty="0"/>
              <a:t>form of a Risk Workshop—a group </a:t>
            </a:r>
            <a:r>
              <a:rPr lang="en-US" sz="1650" dirty="0" smtClean="0"/>
              <a:t>of people </a:t>
            </a:r>
            <a:r>
              <a:rPr lang="en-US" sz="1650" dirty="0"/>
              <a:t>getting together with the </a:t>
            </a:r>
            <a:r>
              <a:rPr lang="en-US" sz="1650" dirty="0" smtClean="0"/>
              <a:t>express purpose </a:t>
            </a:r>
            <a:r>
              <a:rPr lang="en-US" sz="1650" dirty="0"/>
              <a:t>of identifying and evaluating </a:t>
            </a:r>
            <a:r>
              <a:rPr lang="en-US" sz="1650" dirty="0" smtClean="0"/>
              <a:t>all the </a:t>
            </a:r>
            <a:r>
              <a:rPr lang="en-US" sz="1650" dirty="0"/>
              <a:t>risks in a particular project or phase.</a:t>
            </a:r>
          </a:p>
          <a:p>
            <a:pPr marL="285750" indent="-285750">
              <a:buClr>
                <a:srgbClr val="C00000"/>
              </a:buClr>
              <a:buFont typeface="Arial" panose="020B0604020202020204" pitchFamily="34" charset="0"/>
              <a:buChar char="•"/>
            </a:pPr>
            <a:r>
              <a:rPr lang="en-US" sz="1650" dirty="0"/>
              <a:t>From that point on every review </a:t>
            </a:r>
            <a:r>
              <a:rPr lang="en-US" sz="1650" dirty="0" smtClean="0"/>
              <a:t>meeting should </a:t>
            </a:r>
            <a:r>
              <a:rPr lang="en-US" sz="1650" dirty="0"/>
              <a:t>contain an agenda item on “</a:t>
            </a:r>
            <a:r>
              <a:rPr lang="en-US" sz="1650" dirty="0" smtClean="0"/>
              <a:t>open” or </a:t>
            </a:r>
            <a:r>
              <a:rPr lang="en-US" sz="1650" dirty="0"/>
              <a:t>“live” risks. As a project manager, </a:t>
            </a:r>
            <a:r>
              <a:rPr lang="en-US" sz="1650" dirty="0" smtClean="0"/>
              <a:t>the risks </a:t>
            </a:r>
            <a:r>
              <a:rPr lang="en-US" sz="1650" dirty="0"/>
              <a:t>you should be most concerned </a:t>
            </a:r>
            <a:r>
              <a:rPr lang="en-US" sz="1650" dirty="0" smtClean="0"/>
              <a:t>with are </a:t>
            </a:r>
            <a:r>
              <a:rPr lang="en-US" sz="1650" dirty="0"/>
              <a:t>those that will have an impact on </a:t>
            </a:r>
            <a:r>
              <a:rPr lang="en-US" sz="1650" dirty="0" smtClean="0"/>
              <a:t>one of </a:t>
            </a:r>
            <a:r>
              <a:rPr lang="en-US" sz="1650" dirty="0"/>
              <a:t>the three project parameters (</a:t>
            </a:r>
            <a:r>
              <a:rPr lang="en-US" sz="1650" dirty="0" smtClean="0"/>
              <a:t>time, cost</a:t>
            </a:r>
            <a:r>
              <a:rPr lang="en-US" sz="1650" dirty="0"/>
              <a:t>, or quality).</a:t>
            </a:r>
          </a:p>
          <a:p>
            <a:pPr marL="285750" indent="-285750">
              <a:buClr>
                <a:srgbClr val="C00000"/>
              </a:buClr>
              <a:buFont typeface="Arial" panose="020B0604020202020204" pitchFamily="34" charset="0"/>
              <a:buChar char="•"/>
            </a:pPr>
            <a:r>
              <a:rPr lang="en-US" sz="1650" dirty="0"/>
              <a:t>Risks need to be evaluated with </a:t>
            </a:r>
            <a:r>
              <a:rPr lang="en-US" sz="1650" dirty="0" smtClean="0"/>
              <a:t>respect to </a:t>
            </a:r>
            <a:r>
              <a:rPr lang="en-US" sz="1650" dirty="0"/>
              <a:t>two criteria: probability (how likely </a:t>
            </a:r>
            <a:r>
              <a:rPr lang="en-US" sz="1650" dirty="0" smtClean="0"/>
              <a:t>they are </a:t>
            </a:r>
            <a:r>
              <a:rPr lang="en-US" sz="1650" dirty="0"/>
              <a:t>to happen) and impact (how </a:t>
            </a:r>
            <a:r>
              <a:rPr lang="en-US" sz="1650" dirty="0" smtClean="0"/>
              <a:t>serious it </a:t>
            </a:r>
            <a:r>
              <a:rPr lang="en-US" sz="1650" dirty="0"/>
              <a:t>would be if they do). Most tasks in </a:t>
            </a:r>
            <a:r>
              <a:rPr lang="en-US" sz="1650" dirty="0" smtClean="0"/>
              <a:t>your project </a:t>
            </a:r>
            <a:r>
              <a:rPr lang="en-US" sz="1650" dirty="0"/>
              <a:t>will contain some element of </a:t>
            </a:r>
            <a:r>
              <a:rPr lang="en-US" sz="1650" dirty="0" smtClean="0"/>
              <a:t>risk, so </a:t>
            </a:r>
            <a:r>
              <a:rPr lang="en-US" sz="1650" dirty="0"/>
              <a:t>you will need to set a threshold </a:t>
            </a:r>
            <a:r>
              <a:rPr lang="en-US" sz="1650" dirty="0" smtClean="0"/>
              <a:t>at which </a:t>
            </a:r>
            <a:r>
              <a:rPr lang="en-US" sz="1650" dirty="0"/>
              <a:t>you are going to begin to plan</a:t>
            </a:r>
            <a:r>
              <a:rPr lang="en-US" sz="1650" dirty="0" smtClean="0"/>
              <a:t>.</a:t>
            </a:r>
          </a:p>
          <a:p>
            <a:pPr marL="285750" indent="-285750">
              <a:buClr>
                <a:srgbClr val="C00000"/>
              </a:buClr>
              <a:buFont typeface="Arial" panose="020B0604020202020204" pitchFamily="34" charset="0"/>
              <a:buChar char="•"/>
            </a:pPr>
            <a:r>
              <a:rPr lang="en-US" sz="1650" dirty="0" smtClean="0"/>
              <a:t>Managing these during the project limits damage, reduces slowdown, reduces costs, especially if something serious might happen.</a:t>
            </a:r>
          </a:p>
          <a:p>
            <a:pPr>
              <a:buClr>
                <a:srgbClr val="C00000"/>
              </a:buClr>
            </a:pPr>
            <a:r>
              <a:rPr lang="en-US" sz="1650" b="1" dirty="0" smtClean="0">
                <a:solidFill>
                  <a:srgbClr val="FF0000"/>
                </a:solidFill>
              </a:rPr>
              <a:t>P1.3 </a:t>
            </a:r>
            <a:r>
              <a:rPr lang="en-US" sz="1650" b="1" dirty="0">
                <a:solidFill>
                  <a:srgbClr val="FF0000"/>
                </a:solidFill>
              </a:rPr>
              <a:t>– Task </a:t>
            </a:r>
            <a:r>
              <a:rPr lang="en-US" sz="1650" b="1" dirty="0" smtClean="0">
                <a:solidFill>
                  <a:srgbClr val="FF0000"/>
                </a:solidFill>
              </a:rPr>
              <a:t>13 </a:t>
            </a:r>
            <a:r>
              <a:rPr lang="en-US" sz="1650" dirty="0">
                <a:solidFill>
                  <a:srgbClr val="FF0000"/>
                </a:solidFill>
              </a:rPr>
              <a:t>– Using the scenario, </a:t>
            </a:r>
            <a:r>
              <a:rPr lang="en-US" sz="1650" dirty="0" smtClean="0">
                <a:solidFill>
                  <a:srgbClr val="FF0000"/>
                </a:solidFill>
              </a:rPr>
              <a:t>explain and discuss in terms of Project Direction what to Manage Project Controls, Reporting Project Status, Managing Communications and Managing Risk are, why they are important and how they can be used to direct a successful project running process.</a:t>
            </a:r>
            <a:endParaRPr lang="en-US" sz="165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P1.3 – Project Direction</a:t>
            </a:r>
            <a:endParaRPr lang="en-US" sz="3200" dirty="0"/>
          </a:p>
        </p:txBody>
      </p:sp>
      <p:pic>
        <p:nvPicPr>
          <p:cNvPr id="1026" name="Picture 2" descr="Image result for risk management documen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93" t="6290" r="4020" b="7023"/>
          <a:stretch/>
        </p:blipFill>
        <p:spPr bwMode="auto">
          <a:xfrm>
            <a:off x="7007656" y="1079401"/>
            <a:ext cx="1828669" cy="187220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risk management docume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07656" y="3205487"/>
            <a:ext cx="1828669" cy="101560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risk management documen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20271" y="4510355"/>
            <a:ext cx="1816053" cy="93486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risk management documen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2442" y="5681798"/>
            <a:ext cx="1823882" cy="843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4893062"/>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521512"/>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470" b="1" dirty="0" smtClean="0">
                <a:solidFill>
                  <a:srgbClr val="FF0000"/>
                </a:solidFill>
              </a:rPr>
              <a:t>Project </a:t>
            </a:r>
            <a:r>
              <a:rPr lang="en-US" sz="1470" b="1" dirty="0">
                <a:solidFill>
                  <a:srgbClr val="FF0000"/>
                </a:solidFill>
              </a:rPr>
              <a:t>closure and post implementation </a:t>
            </a:r>
            <a:r>
              <a:rPr lang="en-US" sz="1470" b="1" dirty="0" smtClean="0">
                <a:solidFill>
                  <a:srgbClr val="FF0000"/>
                </a:solidFill>
              </a:rPr>
              <a:t>review</a:t>
            </a:r>
            <a:r>
              <a:rPr lang="en-US" sz="1470" dirty="0" smtClean="0">
                <a:solidFill>
                  <a:srgbClr val="FF0000"/>
                </a:solidFill>
              </a:rPr>
              <a:t> </a:t>
            </a:r>
            <a:r>
              <a:rPr lang="en-US" sz="1470" dirty="0"/>
              <a:t>- </a:t>
            </a:r>
            <a:r>
              <a:rPr lang="en-US" sz="1470" dirty="0" smtClean="0"/>
              <a:t>The </a:t>
            </a:r>
            <a:r>
              <a:rPr lang="en-US" sz="1470" dirty="0"/>
              <a:t>Project Closure Phase is the fourth and last phase in the project life cycle. In this phase, you will formally close your project and then report its overall level of success to your </a:t>
            </a:r>
            <a:r>
              <a:rPr lang="en-US" sz="1470" dirty="0" smtClean="0"/>
              <a:t>sponsor. Project </a:t>
            </a:r>
            <a:r>
              <a:rPr lang="en-US" sz="1470" dirty="0"/>
              <a:t>Closure involves handing over the deliverables to your customer, passing the documentation to the business, cancelling supplier contracts, releasing staff and equipment, and informing stakeholders of the closure of the project.</a:t>
            </a:r>
          </a:p>
          <a:p>
            <a:pPr marL="285750" indent="-285750">
              <a:buClr>
                <a:srgbClr val="C00000"/>
              </a:buClr>
              <a:buFont typeface="Wingdings 3" panose="05040102010807070707" pitchFamily="18" charset="2"/>
              <a:buChar char=""/>
            </a:pPr>
            <a:r>
              <a:rPr lang="en-US" sz="1470" dirty="0" smtClean="0"/>
              <a:t>After </a:t>
            </a:r>
            <a:r>
              <a:rPr lang="en-US" sz="1470" dirty="0"/>
              <a:t>the project has been closed, a Post Implementation Review is completed to determine the projects success and identify the lessons learned.</a:t>
            </a:r>
          </a:p>
          <a:p>
            <a:pPr marL="450850" indent="-195263">
              <a:buClr>
                <a:srgbClr val="C00000"/>
              </a:buClr>
              <a:buFont typeface="Arial" panose="020B0604020202020204" pitchFamily="34" charset="0"/>
              <a:buChar char="•"/>
            </a:pPr>
            <a:r>
              <a:rPr lang="en-US" sz="1470" b="1" dirty="0" smtClean="0">
                <a:solidFill>
                  <a:srgbClr val="FF0000"/>
                </a:solidFill>
              </a:rPr>
              <a:t>Review </a:t>
            </a:r>
            <a:r>
              <a:rPr lang="en-US" sz="1470" b="1" dirty="0">
                <a:solidFill>
                  <a:srgbClr val="FF0000"/>
                </a:solidFill>
              </a:rPr>
              <a:t>of project </a:t>
            </a:r>
            <a:r>
              <a:rPr lang="en-US" sz="1470" dirty="0" smtClean="0"/>
              <a:t>- </a:t>
            </a:r>
            <a:r>
              <a:rPr lang="en-US" sz="1470" dirty="0"/>
              <a:t>Projects are different to business </a:t>
            </a:r>
            <a:r>
              <a:rPr lang="en-US" sz="1470" dirty="0" smtClean="0"/>
              <a:t>as usual </a:t>
            </a:r>
            <a:r>
              <a:rPr lang="en-US" sz="1470" dirty="0"/>
              <a:t>because they have an end </a:t>
            </a:r>
            <a:r>
              <a:rPr lang="en-US" sz="1470" dirty="0" smtClean="0"/>
              <a:t>point at </a:t>
            </a:r>
            <a:r>
              <a:rPr lang="en-US" sz="1470" dirty="0"/>
              <a:t>which they can be declared </a:t>
            </a:r>
            <a:r>
              <a:rPr lang="en-US" sz="1470" dirty="0" smtClean="0"/>
              <a:t>complete and </a:t>
            </a:r>
            <a:r>
              <a:rPr lang="en-US" sz="1470" dirty="0"/>
              <a:t>then have their success evaluated.</a:t>
            </a:r>
          </a:p>
          <a:p>
            <a:pPr marL="450850" indent="-195263">
              <a:buClr>
                <a:srgbClr val="C00000"/>
              </a:buClr>
              <a:buFont typeface="Arial" panose="020B0604020202020204" pitchFamily="34" charset="0"/>
              <a:buChar char="•"/>
            </a:pPr>
            <a:r>
              <a:rPr lang="en-US" sz="1470" dirty="0"/>
              <a:t>Even if you are the only person </a:t>
            </a:r>
            <a:r>
              <a:rPr lang="en-US" sz="1470" dirty="0" smtClean="0"/>
              <a:t>working on </a:t>
            </a:r>
            <a:r>
              <a:rPr lang="en-US" sz="1470" dirty="0"/>
              <a:t>a project, it is still helpful to </a:t>
            </a:r>
            <a:r>
              <a:rPr lang="en-US" sz="1470" dirty="0" smtClean="0"/>
              <a:t>mark the </a:t>
            </a:r>
            <a:r>
              <a:rPr lang="en-US" sz="1470" dirty="0"/>
              <a:t>“go live” point. This will send a </a:t>
            </a:r>
            <a:r>
              <a:rPr lang="en-US" sz="1470" dirty="0" smtClean="0"/>
              <a:t>clear signal </a:t>
            </a:r>
            <a:r>
              <a:rPr lang="en-US" sz="1470" dirty="0"/>
              <a:t>that the project is finished </a:t>
            </a:r>
            <a:r>
              <a:rPr lang="en-US" sz="1470" dirty="0" smtClean="0"/>
              <a:t>and that </a:t>
            </a:r>
            <a:r>
              <a:rPr lang="en-US" sz="1470" dirty="0"/>
              <a:t>you and the rest of the </a:t>
            </a:r>
            <a:r>
              <a:rPr lang="en-US" sz="1470" dirty="0" smtClean="0"/>
              <a:t>project team </a:t>
            </a:r>
            <a:r>
              <a:rPr lang="en-US" sz="1470" dirty="0"/>
              <a:t>will be moving on</a:t>
            </a:r>
            <a:r>
              <a:rPr lang="en-US" sz="1470" dirty="0" smtClean="0"/>
              <a:t>. The four things that should be verified in the review include:</a:t>
            </a:r>
          </a:p>
          <a:p>
            <a:pPr marL="719138" lvl="1" indent="-268288">
              <a:buClr>
                <a:srgbClr val="C00000"/>
              </a:buClr>
              <a:buFont typeface="Arial" panose="020B0604020202020204" pitchFamily="34" charset="0"/>
              <a:buChar char="•"/>
            </a:pPr>
            <a:r>
              <a:rPr lang="en-US" sz="1470" b="1" dirty="0"/>
              <a:t>E</a:t>
            </a:r>
            <a:r>
              <a:rPr lang="en-US" sz="1470" b="1" dirty="0" smtClean="0"/>
              <a:t>xtent </a:t>
            </a:r>
            <a:r>
              <a:rPr lang="en-US" sz="1470" b="1" dirty="0"/>
              <a:t>to which aims and objectives have been </a:t>
            </a:r>
            <a:r>
              <a:rPr lang="en-US" sz="1470" b="1" dirty="0" smtClean="0"/>
              <a:t>met</a:t>
            </a:r>
            <a:r>
              <a:rPr lang="en-US" sz="1470" dirty="0" smtClean="0"/>
              <a:t> – For a project to be successful, it needs to meet most if not all of the aims and objectives set for the project. E.g., if the project was a building then you would expect it be complete, walls, doors, windows, electricity, plaster etc. and all working.</a:t>
            </a:r>
          </a:p>
          <a:p>
            <a:pPr marL="719138" lvl="1" indent="-268288">
              <a:buClr>
                <a:srgbClr val="C00000"/>
              </a:buClr>
              <a:buFont typeface="Arial" panose="020B0604020202020204" pitchFamily="34" charset="0"/>
              <a:buChar char="•"/>
            </a:pPr>
            <a:r>
              <a:rPr lang="en-US" sz="1470" b="1" dirty="0"/>
              <a:t>B</a:t>
            </a:r>
            <a:r>
              <a:rPr lang="en-US" sz="1470" b="1" dirty="0" smtClean="0"/>
              <a:t>usiness </a:t>
            </a:r>
            <a:r>
              <a:rPr lang="en-US" sz="1470" b="1" dirty="0"/>
              <a:t>benefits </a:t>
            </a:r>
            <a:r>
              <a:rPr lang="en-US" sz="1470" b="1" dirty="0" smtClean="0"/>
              <a:t>delivered </a:t>
            </a:r>
            <a:r>
              <a:rPr lang="en-US" sz="1470" dirty="0" smtClean="0"/>
              <a:t>– To complete the project is not enough, it also has to be of some benefit to the company, saving time, money, leading to better things. Without this then it should not have been started.</a:t>
            </a:r>
          </a:p>
          <a:p>
            <a:pPr marL="719138" lvl="1" indent="-268288">
              <a:buClr>
                <a:srgbClr val="C00000"/>
              </a:buClr>
              <a:buFont typeface="Arial" panose="020B0604020202020204" pitchFamily="34" charset="0"/>
              <a:buChar char="•"/>
            </a:pPr>
            <a:r>
              <a:rPr lang="en-US" sz="1470" b="1" dirty="0"/>
              <a:t>C</a:t>
            </a:r>
            <a:r>
              <a:rPr lang="en-US" sz="1470" b="1" dirty="0" smtClean="0"/>
              <a:t>ustomer </a:t>
            </a:r>
            <a:r>
              <a:rPr lang="en-US" sz="1470" b="1" dirty="0"/>
              <a:t>requirements </a:t>
            </a:r>
            <a:r>
              <a:rPr lang="en-US" sz="1470" b="1" dirty="0" smtClean="0"/>
              <a:t>met </a:t>
            </a:r>
            <a:r>
              <a:rPr lang="en-US" sz="1470" dirty="0" smtClean="0"/>
              <a:t>– Is it good enough in terms of quality, build, price, safety etc., for the customer. Have they agreed on the final standards and verified the requirements.</a:t>
            </a:r>
          </a:p>
          <a:p>
            <a:pPr marL="719138" lvl="1" indent="-268288">
              <a:buClr>
                <a:srgbClr val="C00000"/>
              </a:buClr>
              <a:buFont typeface="Arial" panose="020B0604020202020204" pitchFamily="34" charset="0"/>
              <a:buChar char="•"/>
            </a:pPr>
            <a:r>
              <a:rPr lang="en-US" sz="1470" b="1" dirty="0"/>
              <a:t>W</a:t>
            </a:r>
            <a:r>
              <a:rPr lang="en-US" sz="1470" b="1" dirty="0" smtClean="0"/>
              <a:t>hether </a:t>
            </a:r>
            <a:r>
              <a:rPr lang="en-US" sz="1470" b="1" dirty="0"/>
              <a:t>remained within time and </a:t>
            </a:r>
            <a:r>
              <a:rPr lang="en-US" sz="1470" b="1" dirty="0" smtClean="0"/>
              <a:t>budget </a:t>
            </a:r>
            <a:r>
              <a:rPr lang="en-US" sz="1470" dirty="0" smtClean="0"/>
              <a:t>– Has the project been done in time and for the right money, too much and it loses its purpose for some projects and if not done in time then the customer or client will be out of pocket.</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P1.4 </a:t>
            </a:r>
            <a:r>
              <a:rPr lang="en-US" sz="2800" dirty="0"/>
              <a:t>– </a:t>
            </a:r>
            <a:r>
              <a:rPr lang="en-US" sz="2800" dirty="0" smtClean="0"/>
              <a:t>Project Closure </a:t>
            </a:r>
            <a:r>
              <a:rPr lang="en-US" sz="2800" dirty="0"/>
              <a:t>and </a:t>
            </a:r>
            <a:r>
              <a:rPr lang="en-US" sz="2800" dirty="0" smtClean="0"/>
              <a:t>Post Implementation Review</a:t>
            </a:r>
            <a:endParaRPr lang="en-US" sz="2800" dirty="0"/>
          </a:p>
        </p:txBody>
      </p:sp>
    </p:spTree>
    <p:extLst>
      <p:ext uri="{BB962C8B-B14F-4D97-AF65-F5344CB8AC3E}">
        <p14:creationId xmlns:p14="http://schemas.microsoft.com/office/powerpoint/2010/main" val="1516554986"/>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909310"/>
          </a:xfrm>
          <a:prstGeom prst="rect">
            <a:avLst/>
          </a:prstGeom>
        </p:spPr>
        <p:txBody>
          <a:bodyPr wrap="square">
            <a:spAutoFit/>
          </a:bodyPr>
          <a:lstStyle/>
          <a:p>
            <a:pPr marL="285750" indent="-285750">
              <a:buClr>
                <a:srgbClr val="C00000"/>
              </a:buClr>
              <a:buFont typeface="Arial" panose="020B0604020202020204" pitchFamily="34" charset="0"/>
              <a:buChar char="•"/>
            </a:pPr>
            <a:r>
              <a:rPr lang="en-IE" sz="1400" b="1" dirty="0" smtClean="0">
                <a:solidFill>
                  <a:srgbClr val="FF0000"/>
                </a:solidFill>
              </a:rPr>
              <a:t>Identify</a:t>
            </a:r>
            <a:r>
              <a:rPr lang="en-US" sz="1400" b="1" dirty="0" smtClean="0">
                <a:solidFill>
                  <a:srgbClr val="FF0000"/>
                </a:solidFill>
              </a:rPr>
              <a:t> </a:t>
            </a:r>
            <a:r>
              <a:rPr lang="en-US" sz="1400" b="1" dirty="0">
                <a:solidFill>
                  <a:srgbClr val="FF0000"/>
                </a:solidFill>
              </a:rPr>
              <a:t>lessons learned </a:t>
            </a:r>
            <a:r>
              <a:rPr lang="en-US" sz="1400" b="1" dirty="0" smtClean="0">
                <a:solidFill>
                  <a:srgbClr val="FF0000"/>
                </a:solidFill>
              </a:rPr>
              <a:t>– </a:t>
            </a:r>
            <a:r>
              <a:rPr lang="en-US" sz="1400" dirty="0" smtClean="0"/>
              <a:t>Businesses</a:t>
            </a:r>
            <a:r>
              <a:rPr lang="en-US" sz="1400" b="1" dirty="0" smtClean="0">
                <a:solidFill>
                  <a:srgbClr val="FF0000"/>
                </a:solidFill>
              </a:rPr>
              <a:t> </a:t>
            </a:r>
            <a:r>
              <a:rPr lang="en-US" sz="1400" dirty="0" smtClean="0"/>
              <a:t>define </a:t>
            </a:r>
            <a:r>
              <a:rPr lang="en-US" sz="1400" dirty="0"/>
              <a:t>lessons learned as the learning gained from the process of performing the project. Formally conducted lessons learned sessions are traditionally held during project close-out, near the completion of the project. However, lessons learned may be identified and documented at any point during the project's life cycle. The purpose of documenting lessons learned is to share and use knowledge derived from experience to:</a:t>
            </a:r>
          </a:p>
          <a:p>
            <a:pPr marL="536575" indent="-268288">
              <a:buClr>
                <a:srgbClr val="C00000"/>
              </a:buClr>
              <a:buFont typeface="Arial" panose="020B0604020202020204" pitchFamily="34" charset="0"/>
              <a:buChar char="•"/>
            </a:pPr>
            <a:r>
              <a:rPr lang="en-US" sz="1400" dirty="0"/>
              <a:t>Promote the recurrence of desirable outcomes</a:t>
            </a:r>
          </a:p>
          <a:p>
            <a:pPr marL="536575" indent="-268288">
              <a:buClr>
                <a:srgbClr val="C00000"/>
              </a:buClr>
              <a:buFont typeface="Arial" panose="020B0604020202020204" pitchFamily="34" charset="0"/>
              <a:buChar char="•"/>
            </a:pPr>
            <a:r>
              <a:rPr lang="en-US" sz="1400" dirty="0"/>
              <a:t>Preclude the recurrence of undesirable outcomes</a:t>
            </a:r>
          </a:p>
          <a:p>
            <a:pPr marL="285750" indent="-285750">
              <a:buClr>
                <a:srgbClr val="C00000"/>
              </a:buClr>
              <a:buFont typeface="Arial" panose="020B0604020202020204" pitchFamily="34" charset="0"/>
              <a:buChar char="•"/>
            </a:pPr>
            <a:r>
              <a:rPr lang="en-US" sz="1400" dirty="0"/>
              <a:t>As a practice, lessons learned includes the processes necessary for identification, documentation, validation, and dissemination of lessons learned. </a:t>
            </a:r>
            <a:r>
              <a:rPr lang="en-US" sz="1400" dirty="0" smtClean="0"/>
              <a:t>Utilisation </a:t>
            </a:r>
            <a:r>
              <a:rPr lang="en-US" sz="1400" dirty="0"/>
              <a:t>and incorporation of those processes includes identification of applicable lessons learned, documentation of lessons learned, archiving lessons learned, distribution to appropriate personnel, identification of actions that will be taken as a result of the lesson learned, and follow-up to ensure that appropriate actions were taken. </a:t>
            </a:r>
            <a:endParaRPr lang="en-US" sz="1400" dirty="0" smtClean="0"/>
          </a:p>
          <a:p>
            <a:pPr marL="622300" lvl="1" indent="-285750">
              <a:buClr>
                <a:srgbClr val="C00000"/>
              </a:buClr>
              <a:buFont typeface="Arial" panose="020B0604020202020204" pitchFamily="34" charset="0"/>
              <a:buChar char="•"/>
            </a:pPr>
            <a:r>
              <a:rPr lang="en-US" sz="1400" dirty="0" smtClean="0"/>
              <a:t>Strengths – What went well with the project in terms of meeting deadlines, staff enrichment, deliverables, costings, timings, meeting the clients needs or meeting the needs of the customers in terms of the finished product.</a:t>
            </a:r>
          </a:p>
          <a:p>
            <a:pPr marL="622300" lvl="1" indent="-285750">
              <a:buClr>
                <a:srgbClr val="C00000"/>
              </a:buClr>
              <a:buFont typeface="Arial" panose="020B0604020202020204" pitchFamily="34" charset="0"/>
              <a:buChar char="•"/>
            </a:pPr>
            <a:r>
              <a:rPr lang="en-US" sz="1400" dirty="0" smtClean="0"/>
              <a:t>Weaknesses – What did not go well, times etc. also who were the weak staff during the process, which staff should be excluded form a similar project, what staff gained from their part, did they perform well.</a:t>
            </a:r>
          </a:p>
          <a:p>
            <a:pPr marL="622300" lvl="1" indent="-285750">
              <a:buClr>
                <a:srgbClr val="C00000"/>
              </a:buClr>
              <a:buFont typeface="Arial" panose="020B0604020202020204" pitchFamily="34" charset="0"/>
              <a:buChar char="•"/>
            </a:pPr>
            <a:r>
              <a:rPr lang="en-US" sz="1400" dirty="0"/>
              <a:t>A</a:t>
            </a:r>
            <a:r>
              <a:rPr lang="en-US" sz="1400" dirty="0" smtClean="0"/>
              <a:t>reas </a:t>
            </a:r>
            <a:r>
              <a:rPr lang="en-US" sz="1400" dirty="0"/>
              <a:t>for </a:t>
            </a:r>
            <a:r>
              <a:rPr lang="en-US" sz="1400" dirty="0" smtClean="0"/>
              <a:t>improvement – </a:t>
            </a:r>
            <a:r>
              <a:rPr lang="en-GB" sz="1400" dirty="0" smtClean="0"/>
              <a:t>based on the scenario and all the elements involved, what could be done better next time, what follow on things could be followed in order to make the project more beneficial in its completed state. </a:t>
            </a:r>
          </a:p>
          <a:p>
            <a:pPr marL="285750" lvl="1" indent="-285750">
              <a:buClr>
                <a:srgbClr val="C00000"/>
              </a:buClr>
              <a:buFont typeface="Arial" panose="020B0604020202020204" pitchFamily="34" charset="0"/>
              <a:buChar char="•"/>
            </a:pPr>
            <a:r>
              <a:rPr lang="en-GB" sz="1400" dirty="0" smtClean="0"/>
              <a:t>It is important to know these not just to make the project better but to prepare for future projects, to improve staffing, to be better at the accuracy of project planning in the future.</a:t>
            </a:r>
          </a:p>
          <a:p>
            <a:pPr marL="0" lvl="1">
              <a:buClr>
                <a:srgbClr val="C00000"/>
              </a:buClr>
            </a:pPr>
            <a:r>
              <a:rPr lang="en-US" sz="1400" b="1" dirty="0" smtClean="0">
                <a:solidFill>
                  <a:srgbClr val="FF0000"/>
                </a:solidFill>
              </a:rPr>
              <a:t>P1.4 </a:t>
            </a:r>
            <a:r>
              <a:rPr lang="en-US" sz="1400" b="1" dirty="0">
                <a:solidFill>
                  <a:srgbClr val="FF0000"/>
                </a:solidFill>
              </a:rPr>
              <a:t>– Task </a:t>
            </a:r>
            <a:r>
              <a:rPr lang="en-US" sz="1400" b="1" dirty="0" smtClean="0">
                <a:solidFill>
                  <a:srgbClr val="FF0000"/>
                </a:solidFill>
              </a:rPr>
              <a:t>14 </a:t>
            </a:r>
            <a:r>
              <a:rPr lang="en-US" sz="1400" b="1" dirty="0">
                <a:solidFill>
                  <a:srgbClr val="FF0000"/>
                </a:solidFill>
              </a:rPr>
              <a:t>– </a:t>
            </a:r>
            <a:r>
              <a:rPr lang="en-US" sz="1400" dirty="0">
                <a:solidFill>
                  <a:srgbClr val="FF0000"/>
                </a:solidFill>
              </a:rPr>
              <a:t>Using the scenario, explain and discuss in terms of Project Direction what </a:t>
            </a:r>
            <a:r>
              <a:rPr lang="en-US" sz="1400" dirty="0" smtClean="0">
                <a:solidFill>
                  <a:srgbClr val="FF0000"/>
                </a:solidFill>
              </a:rPr>
              <a:t>a Review of the Project is, why identifying Lessons learned is important and why this stage of the project management process is important to the future of the company or similar projects..</a:t>
            </a:r>
            <a:endParaRPr lang="en-US" sz="1400" dirty="0">
              <a:solidFill>
                <a:srgbClr val="FF0000"/>
              </a:solidFill>
            </a:endParaRPr>
          </a:p>
          <a:p>
            <a:pPr marL="285750" lvl="1" indent="-285750">
              <a:buClr>
                <a:srgbClr val="C00000"/>
              </a:buClr>
              <a:buFont typeface="Arial" panose="020B0604020202020204" pitchFamily="34" charset="0"/>
              <a:buChar char="•"/>
            </a:pPr>
            <a:endParaRPr lang="en-US" sz="1400" dirty="0"/>
          </a:p>
        </p:txBody>
      </p:sp>
      <p:sp>
        <p:nvSpPr>
          <p:cNvPr id="14" name="Title 2"/>
          <p:cNvSpPr>
            <a:spLocks noGrp="1"/>
          </p:cNvSpPr>
          <p:nvPr>
            <p:ph type="title"/>
          </p:nvPr>
        </p:nvSpPr>
        <p:spPr>
          <a:xfrm>
            <a:off x="70266" y="72008"/>
            <a:ext cx="8859452" cy="548680"/>
          </a:xfrm>
        </p:spPr>
        <p:txBody>
          <a:bodyPr>
            <a:noAutofit/>
          </a:bodyPr>
          <a:lstStyle/>
          <a:p>
            <a:r>
              <a:rPr lang="en-US" sz="2800" dirty="0" smtClean="0"/>
              <a:t>P1.4 </a:t>
            </a:r>
            <a:r>
              <a:rPr lang="en-US" sz="2800" dirty="0"/>
              <a:t>– </a:t>
            </a:r>
            <a:r>
              <a:rPr lang="en-US" sz="2800" dirty="0" smtClean="0"/>
              <a:t>Project Closure </a:t>
            </a:r>
            <a:r>
              <a:rPr lang="en-US" sz="2800" dirty="0"/>
              <a:t>and </a:t>
            </a:r>
            <a:r>
              <a:rPr lang="en-US" sz="2800" dirty="0" smtClean="0"/>
              <a:t>Post Implementation Review</a:t>
            </a:r>
            <a:endParaRPr lang="en-US" sz="2800" dirty="0"/>
          </a:p>
        </p:txBody>
      </p:sp>
    </p:spTree>
    <p:extLst>
      <p:ext uri="{BB962C8B-B14F-4D97-AF65-F5344CB8AC3E}">
        <p14:creationId xmlns:p14="http://schemas.microsoft.com/office/powerpoint/2010/main" val="3585256188"/>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816977"/>
          </a:xfrm>
          <a:prstGeom prst="rect">
            <a:avLst/>
          </a:prstGeom>
        </p:spPr>
        <p:txBody>
          <a:bodyPr wrap="square">
            <a:spAutoFit/>
          </a:bodyPr>
          <a:lstStyle/>
          <a:p>
            <a:pPr>
              <a:buClr>
                <a:srgbClr val="C00000"/>
              </a:buClr>
            </a:pPr>
            <a:r>
              <a:rPr lang="en-US" sz="1200" b="1" dirty="0">
                <a:solidFill>
                  <a:srgbClr val="FF0000"/>
                </a:solidFill>
              </a:rPr>
              <a:t>P1.1 - Task 01 </a:t>
            </a:r>
            <a:r>
              <a:rPr lang="en-US" sz="1200" dirty="0">
                <a:solidFill>
                  <a:srgbClr val="FF0000"/>
                </a:solidFill>
              </a:rPr>
              <a:t>– Define what a Project is and using different project types and examples, outline the aims and objectives of what a project should achieve.</a:t>
            </a:r>
          </a:p>
          <a:p>
            <a:pPr>
              <a:buClr>
                <a:srgbClr val="C00000"/>
              </a:buClr>
            </a:pPr>
            <a:r>
              <a:rPr lang="en-US" sz="1200" b="1" dirty="0" smtClean="0">
                <a:solidFill>
                  <a:srgbClr val="FF0000"/>
                </a:solidFill>
              </a:rPr>
              <a:t>P1.1 </a:t>
            </a:r>
            <a:r>
              <a:rPr lang="en-US" sz="1200" b="1" dirty="0">
                <a:solidFill>
                  <a:srgbClr val="FF0000"/>
                </a:solidFill>
              </a:rPr>
              <a:t>- Task 02 </a:t>
            </a:r>
            <a:r>
              <a:rPr lang="en-US" sz="1200" dirty="0">
                <a:solidFill>
                  <a:srgbClr val="FF0000"/>
                </a:solidFill>
              </a:rPr>
              <a:t>– Define what Project Management, Project Managers and Project Stakeholders are, and using a specific project example, outline the aims roles and objectives of each of these.</a:t>
            </a:r>
          </a:p>
          <a:p>
            <a:pPr>
              <a:buClr>
                <a:srgbClr val="C00000"/>
              </a:buClr>
            </a:pPr>
            <a:r>
              <a:rPr lang="en-US" sz="1200" b="1" dirty="0" smtClean="0">
                <a:solidFill>
                  <a:srgbClr val="FF0000"/>
                </a:solidFill>
              </a:rPr>
              <a:t>P1.1 </a:t>
            </a:r>
            <a:r>
              <a:rPr lang="en-US" sz="1200" b="1" dirty="0">
                <a:solidFill>
                  <a:srgbClr val="FF0000"/>
                </a:solidFill>
              </a:rPr>
              <a:t>– Task 03 </a:t>
            </a:r>
            <a:r>
              <a:rPr lang="en-US" sz="1200" dirty="0">
                <a:solidFill>
                  <a:srgbClr val="FF0000"/>
                </a:solidFill>
              </a:rPr>
              <a:t>– Describe and explain with examples from your project choice, what a project Initiation is, the importance of defining Aims and Objectives and what a Feasibility Study is and expects to achieve.</a:t>
            </a:r>
            <a:endParaRPr lang="en-GB" sz="1200" dirty="0">
              <a:solidFill>
                <a:srgbClr val="FF0000"/>
              </a:solidFill>
            </a:endParaRPr>
          </a:p>
          <a:p>
            <a:pPr>
              <a:buClr>
                <a:srgbClr val="C00000"/>
              </a:buClr>
            </a:pPr>
            <a:r>
              <a:rPr lang="en-US" sz="1200" b="1" dirty="0" smtClean="0">
                <a:solidFill>
                  <a:srgbClr val="FF0000"/>
                </a:solidFill>
              </a:rPr>
              <a:t>P1.1 </a:t>
            </a:r>
            <a:r>
              <a:rPr lang="en-US" sz="1200" b="1" dirty="0">
                <a:solidFill>
                  <a:srgbClr val="FF0000"/>
                </a:solidFill>
              </a:rPr>
              <a:t>– Task 04 </a:t>
            </a:r>
            <a:r>
              <a:rPr lang="en-US" sz="1200" dirty="0">
                <a:solidFill>
                  <a:srgbClr val="FF0000"/>
                </a:solidFill>
              </a:rPr>
              <a:t>– Using the scenario, discuss what a Project proposal Document and a Business Case are, ownership, objectives and what they hope to achieve.</a:t>
            </a:r>
          </a:p>
          <a:p>
            <a:pPr>
              <a:buClr>
                <a:srgbClr val="C00000"/>
              </a:buClr>
            </a:pPr>
            <a:r>
              <a:rPr lang="en-US" sz="1200" b="1" dirty="0">
                <a:solidFill>
                  <a:srgbClr val="FF0000"/>
                </a:solidFill>
              </a:rPr>
              <a:t>P1.1 – Task 05 </a:t>
            </a:r>
            <a:r>
              <a:rPr lang="en-US" sz="1200" dirty="0">
                <a:solidFill>
                  <a:srgbClr val="FF0000"/>
                </a:solidFill>
              </a:rPr>
              <a:t>– Using the template </a:t>
            </a:r>
            <a:r>
              <a:rPr lang="en-US" sz="1200" dirty="0">
                <a:solidFill>
                  <a:srgbClr val="FF0000"/>
                </a:solidFill>
                <a:hlinkClick r:id="rId3" action="ppaction://hlinkfile"/>
              </a:rPr>
              <a:t>here</a:t>
            </a:r>
            <a:r>
              <a:rPr lang="en-US" sz="1200" dirty="0">
                <a:solidFill>
                  <a:srgbClr val="FF0000"/>
                </a:solidFill>
              </a:rPr>
              <a:t>, and the guide </a:t>
            </a:r>
            <a:r>
              <a:rPr lang="en-US" sz="1200" dirty="0">
                <a:solidFill>
                  <a:srgbClr val="FF0000"/>
                </a:solidFill>
                <a:hlinkClick r:id="rId4" action="ppaction://hlinkfile"/>
              </a:rPr>
              <a:t>here</a:t>
            </a:r>
            <a:r>
              <a:rPr lang="en-US" sz="1200" dirty="0">
                <a:solidFill>
                  <a:srgbClr val="FF0000"/>
                </a:solidFill>
              </a:rPr>
              <a:t>, create, customise and complete a project proposal for your selected scenario.</a:t>
            </a:r>
            <a:endParaRPr lang="en-GB" sz="1200" dirty="0">
              <a:solidFill>
                <a:srgbClr val="FF0000"/>
              </a:solidFill>
            </a:endParaRPr>
          </a:p>
          <a:p>
            <a:pPr>
              <a:buClr>
                <a:srgbClr val="C00000"/>
              </a:buClr>
            </a:pPr>
            <a:r>
              <a:rPr lang="en-US" sz="1200" b="1" dirty="0" smtClean="0">
                <a:solidFill>
                  <a:srgbClr val="FF0000"/>
                </a:solidFill>
              </a:rPr>
              <a:t>P1.1 </a:t>
            </a:r>
            <a:r>
              <a:rPr lang="en-US" sz="1200" b="1" dirty="0">
                <a:solidFill>
                  <a:srgbClr val="FF0000"/>
                </a:solidFill>
              </a:rPr>
              <a:t>– Task 06 </a:t>
            </a:r>
            <a:r>
              <a:rPr lang="en-US" sz="1200" dirty="0">
                <a:solidFill>
                  <a:srgbClr val="FF0000"/>
                </a:solidFill>
              </a:rPr>
              <a:t>– Using the scenario, describe and discuss how Defining project Controls and Define a Communication Strategy benefit a project, including ownership, objectives and what they hope to achieve.</a:t>
            </a:r>
          </a:p>
          <a:p>
            <a:pPr>
              <a:buClr>
                <a:srgbClr val="C00000"/>
              </a:buClr>
            </a:pPr>
            <a:r>
              <a:rPr lang="en-US" sz="1200" b="1" dirty="0">
                <a:solidFill>
                  <a:srgbClr val="FF0000"/>
                </a:solidFill>
              </a:rPr>
              <a:t>P1.1 – Task 07 </a:t>
            </a:r>
            <a:r>
              <a:rPr lang="en-US" sz="1200" dirty="0">
                <a:solidFill>
                  <a:srgbClr val="FF0000"/>
                </a:solidFill>
              </a:rPr>
              <a:t>– Using the template </a:t>
            </a:r>
            <a:r>
              <a:rPr lang="en-US" sz="1200" dirty="0">
                <a:solidFill>
                  <a:srgbClr val="FF0000"/>
                </a:solidFill>
                <a:hlinkClick r:id="rId5" action="ppaction://hlinkfile"/>
              </a:rPr>
              <a:t>here</a:t>
            </a:r>
            <a:r>
              <a:rPr lang="en-US" sz="1200" dirty="0">
                <a:solidFill>
                  <a:srgbClr val="FF0000"/>
                </a:solidFill>
              </a:rPr>
              <a:t>, and the guide </a:t>
            </a:r>
            <a:r>
              <a:rPr lang="en-US" sz="1200" dirty="0">
                <a:solidFill>
                  <a:srgbClr val="FF0000"/>
                </a:solidFill>
                <a:hlinkClick r:id="rId6" action="ppaction://hlinkfile"/>
              </a:rPr>
              <a:t>here</a:t>
            </a:r>
            <a:r>
              <a:rPr lang="en-US" sz="1200" dirty="0">
                <a:solidFill>
                  <a:srgbClr val="FF0000"/>
                </a:solidFill>
              </a:rPr>
              <a:t>, create, customise and complete a communication plan for your selected scenario.</a:t>
            </a:r>
            <a:endParaRPr lang="en-GB" sz="1200" dirty="0">
              <a:solidFill>
                <a:srgbClr val="FF0000"/>
              </a:solidFill>
            </a:endParaRPr>
          </a:p>
          <a:p>
            <a:pPr>
              <a:buClr>
                <a:srgbClr val="C00000"/>
              </a:buClr>
            </a:pPr>
            <a:r>
              <a:rPr lang="en-US" sz="1200" b="1" dirty="0" smtClean="0">
                <a:solidFill>
                  <a:srgbClr val="FF0000"/>
                </a:solidFill>
              </a:rPr>
              <a:t>P1.2 </a:t>
            </a:r>
            <a:r>
              <a:rPr lang="en-US" sz="1200" b="1" dirty="0">
                <a:solidFill>
                  <a:srgbClr val="FF0000"/>
                </a:solidFill>
              </a:rPr>
              <a:t>– Task 08 </a:t>
            </a:r>
            <a:r>
              <a:rPr lang="en-US" sz="1200" dirty="0">
                <a:solidFill>
                  <a:srgbClr val="FF0000"/>
                </a:solidFill>
              </a:rPr>
              <a:t>– Using the scenario, discuss how what a project Plan and Resource Plan are, their benefit to a project, including ownership, objectives and what they hope to achieve.</a:t>
            </a:r>
          </a:p>
          <a:p>
            <a:pPr>
              <a:buClr>
                <a:srgbClr val="C00000"/>
              </a:buClr>
            </a:pPr>
            <a:r>
              <a:rPr lang="en-US" sz="1200" b="1" dirty="0">
                <a:solidFill>
                  <a:srgbClr val="FF0000"/>
                </a:solidFill>
              </a:rPr>
              <a:t>P1.2 – Task 09 </a:t>
            </a:r>
            <a:r>
              <a:rPr lang="en-US" sz="1200" dirty="0">
                <a:solidFill>
                  <a:srgbClr val="FF0000"/>
                </a:solidFill>
              </a:rPr>
              <a:t>– Using the template </a:t>
            </a:r>
            <a:r>
              <a:rPr lang="en-US" sz="1200" dirty="0">
                <a:solidFill>
                  <a:srgbClr val="FF0000"/>
                </a:solidFill>
                <a:hlinkClick r:id="rId7" action="ppaction://hlinkfile"/>
              </a:rPr>
              <a:t>here</a:t>
            </a:r>
            <a:r>
              <a:rPr lang="en-US" sz="1200" dirty="0">
                <a:solidFill>
                  <a:srgbClr val="FF0000"/>
                </a:solidFill>
              </a:rPr>
              <a:t>, and the guide </a:t>
            </a:r>
            <a:r>
              <a:rPr lang="en-US" sz="1200" dirty="0">
                <a:solidFill>
                  <a:srgbClr val="FF0000"/>
                </a:solidFill>
                <a:hlinkClick r:id="rId8" action="ppaction://hlinkfile"/>
              </a:rPr>
              <a:t>here</a:t>
            </a:r>
            <a:r>
              <a:rPr lang="en-US" sz="1200" dirty="0">
                <a:solidFill>
                  <a:srgbClr val="FF0000"/>
                </a:solidFill>
              </a:rPr>
              <a:t>, create, customise and complete a Project plan for your selected scenario.</a:t>
            </a:r>
            <a:endParaRPr lang="en-GB" sz="1200" dirty="0">
              <a:solidFill>
                <a:srgbClr val="FF0000"/>
              </a:solidFill>
            </a:endParaRPr>
          </a:p>
          <a:p>
            <a:pPr marL="0" lvl="1">
              <a:buClr>
                <a:srgbClr val="C00000"/>
              </a:buClr>
            </a:pPr>
            <a:r>
              <a:rPr lang="en-US" sz="1200" b="1" dirty="0" smtClean="0">
                <a:solidFill>
                  <a:srgbClr val="FF0000"/>
                </a:solidFill>
              </a:rPr>
              <a:t>P1.2 </a:t>
            </a:r>
            <a:r>
              <a:rPr lang="en-US" sz="1200" b="1" dirty="0">
                <a:solidFill>
                  <a:srgbClr val="FF0000"/>
                </a:solidFill>
              </a:rPr>
              <a:t>– Task 10 </a:t>
            </a:r>
            <a:r>
              <a:rPr lang="en-US" sz="1200" dirty="0">
                <a:solidFill>
                  <a:srgbClr val="FF0000"/>
                </a:solidFill>
              </a:rPr>
              <a:t>– Using the scenario, discuss what a Financial Plan is, the benefit to a project, including ownership, objectives and what they hope to achieve.</a:t>
            </a:r>
          </a:p>
          <a:p>
            <a:pPr marL="0" lvl="1">
              <a:buClr>
                <a:srgbClr val="C00000"/>
              </a:buClr>
            </a:pPr>
            <a:r>
              <a:rPr lang="en-US" sz="1200" b="1" dirty="0" smtClean="0">
                <a:solidFill>
                  <a:srgbClr val="FF0000"/>
                </a:solidFill>
              </a:rPr>
              <a:t>P1.2 </a:t>
            </a:r>
            <a:r>
              <a:rPr lang="en-US" sz="1200" b="1" dirty="0">
                <a:solidFill>
                  <a:srgbClr val="FF0000"/>
                </a:solidFill>
              </a:rPr>
              <a:t>– Task 11 </a:t>
            </a:r>
            <a:r>
              <a:rPr lang="en-US" sz="1200" dirty="0">
                <a:solidFill>
                  <a:srgbClr val="FF0000"/>
                </a:solidFill>
              </a:rPr>
              <a:t>– Using the scenario, discuss what a Quality Assurance Plan is, the benefit to a project, including ownership, objectives and what they hope to achieve.</a:t>
            </a:r>
          </a:p>
          <a:p>
            <a:pPr marL="0" lvl="1">
              <a:buClr>
                <a:srgbClr val="C00000"/>
              </a:buClr>
            </a:pPr>
            <a:r>
              <a:rPr lang="en-US" sz="1200" b="1" dirty="0" smtClean="0">
                <a:solidFill>
                  <a:srgbClr val="FF0000"/>
                </a:solidFill>
              </a:rPr>
              <a:t>P1.2 </a:t>
            </a:r>
            <a:r>
              <a:rPr lang="en-US" sz="1200" b="1" dirty="0">
                <a:solidFill>
                  <a:srgbClr val="FF0000"/>
                </a:solidFill>
              </a:rPr>
              <a:t>– Task 10 </a:t>
            </a:r>
            <a:r>
              <a:rPr lang="en-US" sz="1200" dirty="0">
                <a:solidFill>
                  <a:srgbClr val="FF0000"/>
                </a:solidFill>
              </a:rPr>
              <a:t>– Using the scenario, discuss what a Risk Management Plan is, the benefit to a project, including ownership, objectives and what they hope to achieve.</a:t>
            </a:r>
          </a:p>
          <a:p>
            <a:pPr marL="0" lvl="1">
              <a:buClr>
                <a:srgbClr val="C00000"/>
              </a:buClr>
            </a:pPr>
            <a:r>
              <a:rPr lang="en-US" sz="1200" b="1" dirty="0" smtClean="0">
                <a:solidFill>
                  <a:srgbClr val="FF0000"/>
                </a:solidFill>
              </a:rPr>
              <a:t>P1.3 </a:t>
            </a:r>
            <a:r>
              <a:rPr lang="en-US" sz="1200" b="1" dirty="0">
                <a:solidFill>
                  <a:srgbClr val="FF0000"/>
                </a:solidFill>
              </a:rPr>
              <a:t>– Task 11 </a:t>
            </a:r>
            <a:r>
              <a:rPr lang="en-US" sz="1200" dirty="0">
                <a:solidFill>
                  <a:srgbClr val="FF0000"/>
                </a:solidFill>
              </a:rPr>
              <a:t>– Using the scenario, explain and discuss in terms of Project Direction what to Manage Project Controls, Reporting Project Status, Managing Communications and Managing Risk are, why they are important and how they can be used to direct a successful project running process.</a:t>
            </a:r>
          </a:p>
          <a:p>
            <a:pPr marL="0" lvl="1">
              <a:buClr>
                <a:srgbClr val="C00000"/>
              </a:buClr>
            </a:pPr>
            <a:r>
              <a:rPr lang="en-US" sz="1200" b="1" dirty="0" smtClean="0">
                <a:solidFill>
                  <a:srgbClr val="FF0000"/>
                </a:solidFill>
              </a:rPr>
              <a:t>P1.4 </a:t>
            </a:r>
            <a:r>
              <a:rPr lang="en-US" sz="1200" b="1" dirty="0">
                <a:solidFill>
                  <a:srgbClr val="FF0000"/>
                </a:solidFill>
              </a:rPr>
              <a:t>– Task </a:t>
            </a:r>
            <a:r>
              <a:rPr lang="en-US" sz="1200" b="1" dirty="0" smtClean="0">
                <a:solidFill>
                  <a:srgbClr val="FF0000"/>
                </a:solidFill>
              </a:rPr>
              <a:t>12 </a:t>
            </a:r>
            <a:r>
              <a:rPr lang="en-US" sz="1200" b="1" dirty="0">
                <a:solidFill>
                  <a:srgbClr val="FF0000"/>
                </a:solidFill>
              </a:rPr>
              <a:t>– </a:t>
            </a:r>
            <a:r>
              <a:rPr lang="en-US" sz="1200" dirty="0">
                <a:solidFill>
                  <a:srgbClr val="FF0000"/>
                </a:solidFill>
              </a:rPr>
              <a:t>Using the scenario, explain and discuss in terms of Project Direction what </a:t>
            </a:r>
            <a:r>
              <a:rPr lang="en-US" sz="1200" dirty="0" smtClean="0">
                <a:solidFill>
                  <a:srgbClr val="FF0000"/>
                </a:solidFill>
              </a:rPr>
              <a:t>a Review of the Project is, why identifying Lessons learned is important and why this stage of the project management process is important to the future of the company or similar projects.</a:t>
            </a:r>
            <a:endParaRPr lang="en-US" sz="12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P1 </a:t>
            </a:r>
            <a:r>
              <a:rPr lang="en-US" sz="3600" dirty="0"/>
              <a:t>– </a:t>
            </a:r>
            <a:r>
              <a:rPr lang="en-US" sz="3600" dirty="0" smtClean="0"/>
              <a:t>Assessment Criteria</a:t>
            </a:r>
            <a:endParaRPr lang="en-US" sz="3600" dirty="0"/>
          </a:p>
        </p:txBody>
      </p:sp>
    </p:spTree>
    <p:extLst>
      <p:ext uri="{BB962C8B-B14F-4D97-AF65-F5344CB8AC3E}">
        <p14:creationId xmlns:p14="http://schemas.microsoft.com/office/powerpoint/2010/main" val="205240279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15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761822526"/>
              </p:ext>
            </p:extLst>
          </p:nvPr>
        </p:nvGraphicFramePr>
        <p:xfrm>
          <a:off x="251520" y="1061824"/>
          <a:ext cx="8580620" cy="5349240"/>
        </p:xfrm>
        <a:graphic>
          <a:graphicData uri="http://schemas.openxmlformats.org/drawingml/2006/table">
            <a:tbl>
              <a:tblPr firstRow="1" bandRow="1">
                <a:tableStyleId>{5C22544A-7EE6-4342-B048-85BDC9FD1C3A}</a:tableStyleId>
              </a:tblPr>
              <a:tblGrid>
                <a:gridCol w="1728192"/>
                <a:gridCol w="2664296"/>
                <a:gridCol w="2088232"/>
                <a:gridCol w="2099900"/>
              </a:tblGrid>
              <a:tr h="202312">
                <a:tc>
                  <a:txBody>
                    <a:bodyPr/>
                    <a:lstStyle/>
                    <a:p>
                      <a:pPr algn="ctr"/>
                      <a:r>
                        <a:rPr lang="en-US" sz="1500" dirty="0" smtClean="0">
                          <a:latin typeface="Arial" panose="020B0604020202020204" pitchFamily="34" charset="0"/>
                          <a:cs typeface="Arial" panose="020B0604020202020204" pitchFamily="34" charset="0"/>
                        </a:rPr>
                        <a:t>LO</a:t>
                      </a:r>
                      <a:endParaRPr lang="en-GB" sz="1500" dirty="0">
                        <a:latin typeface="Arial" panose="020B0604020202020204" pitchFamily="34" charset="0"/>
                        <a:cs typeface="Arial" panose="020B0604020202020204" pitchFamily="34" charset="0"/>
                      </a:endParaRPr>
                    </a:p>
                  </a:txBody>
                  <a:tcPr/>
                </a:tc>
                <a:tc>
                  <a:txBody>
                    <a:bodyPr/>
                    <a:lstStyle/>
                    <a:p>
                      <a:pPr algn="ctr"/>
                      <a:r>
                        <a:rPr lang="en-US" sz="1500" dirty="0" smtClean="0">
                          <a:latin typeface="Arial" panose="020B0604020202020204" pitchFamily="34" charset="0"/>
                          <a:cs typeface="Arial" panose="020B0604020202020204" pitchFamily="34" charset="0"/>
                        </a:rPr>
                        <a:t>Pass</a:t>
                      </a:r>
                      <a:endParaRPr lang="en-GB" sz="1500" dirty="0">
                        <a:latin typeface="Arial" panose="020B0604020202020204" pitchFamily="34" charset="0"/>
                        <a:cs typeface="Arial" panose="020B0604020202020204" pitchFamily="34" charset="0"/>
                      </a:endParaRPr>
                    </a:p>
                  </a:txBody>
                  <a:tcPr/>
                </a:tc>
                <a:tc>
                  <a:txBody>
                    <a:bodyPr/>
                    <a:lstStyle/>
                    <a:p>
                      <a:pPr algn="ctr"/>
                      <a:r>
                        <a:rPr lang="en-US" sz="1500" dirty="0" smtClean="0">
                          <a:latin typeface="Arial" panose="020B0604020202020204" pitchFamily="34" charset="0"/>
                          <a:cs typeface="Arial" panose="020B0604020202020204" pitchFamily="34" charset="0"/>
                        </a:rPr>
                        <a:t>Merit</a:t>
                      </a:r>
                      <a:endParaRPr lang="en-GB" sz="1500" dirty="0">
                        <a:latin typeface="Arial" panose="020B0604020202020204" pitchFamily="34" charset="0"/>
                        <a:cs typeface="Arial" panose="020B0604020202020204" pitchFamily="34" charset="0"/>
                      </a:endParaRPr>
                    </a:p>
                  </a:txBody>
                  <a:tcPr/>
                </a:tc>
                <a:tc>
                  <a:txBody>
                    <a:bodyPr/>
                    <a:lstStyle/>
                    <a:p>
                      <a:pPr algn="ctr"/>
                      <a:r>
                        <a:rPr lang="en-US" sz="1500" dirty="0" smtClean="0">
                          <a:latin typeface="Arial" panose="020B0604020202020204" pitchFamily="34" charset="0"/>
                          <a:cs typeface="Arial" panose="020B0604020202020204" pitchFamily="34" charset="0"/>
                        </a:rPr>
                        <a:t>Distinction</a:t>
                      </a:r>
                      <a:endParaRPr lang="en-GB" sz="1500" dirty="0">
                        <a:latin typeface="Arial" panose="020B0604020202020204" pitchFamily="34" charset="0"/>
                        <a:cs typeface="Arial" panose="020B0604020202020204" pitchFamily="34" charset="0"/>
                      </a:endParaRPr>
                    </a:p>
                  </a:txBody>
                  <a:tcPr/>
                </a:tc>
              </a:tr>
              <a:tr h="534294">
                <a:tc>
                  <a:txBody>
                    <a:bodyPr/>
                    <a:lstStyle/>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1. Understand the stages of project management</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P1*: Explain the stages of project management used in a specific business project</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endPar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291353">
                <a:tc>
                  <a:txBody>
                    <a:bodyPr/>
                    <a:lstStyle/>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2. Understand the skills project managers need to have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P2*: Explain the skillset a project manager needs to have and why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372882">
                <a:tc>
                  <a:txBody>
                    <a:bodyPr/>
                    <a:lstStyle/>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3. Understand how and why projects are monitored and factors that influence a project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P3*: Explain how the factors that influence or present a risk to a specific project are monitored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M1: Analyse the factors that influence, and the factors that present a risk to, a specific project and explain the potential impact(s) on the project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D1: Evaluate the effectiveness of the methods used for monitoring a specific project</a:t>
                      </a:r>
                    </a:p>
                  </a:txBody>
                  <a:tcPr/>
                </a:tc>
              </a:tr>
              <a:tr h="333517">
                <a:tc>
                  <a:txBody>
                    <a:bodyPr/>
                    <a:lstStyle/>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prepare project plans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P4*: Prepare a project plan for a specific project</a:t>
                      </a: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M2: Explain how the risks to a specific project could be mitigated </a:t>
                      </a: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D2: Evaluate the impact on a specific project if contingencies have to be implemented </a:t>
                      </a:r>
                    </a:p>
                  </a:txBody>
                  <a:tcPr/>
                </a:tc>
              </a:tr>
              <a:tr h="4161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1"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P5: Justify the choice of the project plan tool(s) used</a:t>
                      </a:r>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vMerge="1">
                  <a:txBody>
                    <a:bodyPr/>
                    <a:lstStyle/>
                    <a:p>
                      <a:endParaRPr kumimoji="0" lang="en-GB" sz="14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63089"/>
          </a:xfrm>
          <a:prstGeom prst="rect">
            <a:avLst/>
          </a:prstGeom>
        </p:spPr>
        <p:txBody>
          <a:bodyPr wrap="square">
            <a:spAutoFit/>
          </a:bodyPr>
          <a:lstStyle/>
          <a:p>
            <a:pPr>
              <a:spcAft>
                <a:spcPts val="600"/>
              </a:spcAft>
              <a:buClr>
                <a:schemeClr val="accent6">
                  <a:lumMod val="50000"/>
                </a:schemeClr>
              </a:buClr>
            </a:pPr>
            <a:r>
              <a:rPr lang="en-US" b="1" dirty="0">
                <a:solidFill>
                  <a:srgbClr val="0070C0"/>
                </a:solidFill>
              </a:rPr>
              <a:t>UNIT AIM</a:t>
            </a:r>
          </a:p>
          <a:p>
            <a:pPr marL="271463" indent="-271463">
              <a:spcAft>
                <a:spcPts val="600"/>
              </a:spcAft>
              <a:buClr>
                <a:schemeClr val="accent6">
                  <a:lumMod val="50000"/>
                </a:schemeClr>
              </a:buClr>
              <a:buFont typeface="Wingdings 3" panose="05040102010807070707" pitchFamily="18" charset="2"/>
              <a:buChar char=""/>
            </a:pPr>
            <a:r>
              <a:rPr lang="en-US" dirty="0">
                <a:solidFill>
                  <a:srgbClr val="0070C0"/>
                </a:solidFill>
              </a:rPr>
              <a:t>Businesses undertake projects of all kinds that vary in terms of purpose and scope. </a:t>
            </a:r>
            <a:r>
              <a:rPr lang="en-US" dirty="0" smtClean="0">
                <a:solidFill>
                  <a:srgbClr val="0070C0"/>
                </a:solidFill>
              </a:rPr>
              <a:t>Some examples </a:t>
            </a:r>
            <a:r>
              <a:rPr lang="en-US" dirty="0">
                <a:solidFill>
                  <a:srgbClr val="0070C0"/>
                </a:solidFill>
              </a:rPr>
              <a:t>of business projects are running an event, launching a marketing campaign, carrying </a:t>
            </a:r>
            <a:r>
              <a:rPr lang="en-US" dirty="0" smtClean="0">
                <a:solidFill>
                  <a:srgbClr val="0070C0"/>
                </a:solidFill>
              </a:rPr>
              <a:t>out market </a:t>
            </a:r>
            <a:r>
              <a:rPr lang="en-US" dirty="0">
                <a:solidFill>
                  <a:srgbClr val="0070C0"/>
                </a:solidFill>
              </a:rPr>
              <a:t>research and setting up book keeping for local clubs or charities. A project comprises a </a:t>
            </a:r>
            <a:r>
              <a:rPr lang="en-US" dirty="0" smtClean="0">
                <a:solidFill>
                  <a:srgbClr val="0070C0"/>
                </a:solidFill>
              </a:rPr>
              <a:t>set of </a:t>
            </a:r>
            <a:r>
              <a:rPr lang="en-US" dirty="0">
                <a:solidFill>
                  <a:srgbClr val="0070C0"/>
                </a:solidFill>
              </a:rPr>
              <a:t>tasks and activities to be carried out in order to reach an intended purpose. Being able </a:t>
            </a:r>
            <a:r>
              <a:rPr lang="en-US" dirty="0" smtClean="0">
                <a:solidFill>
                  <a:srgbClr val="0070C0"/>
                </a:solidFill>
              </a:rPr>
              <a:t>to prepare </a:t>
            </a:r>
            <a:r>
              <a:rPr lang="en-US" dirty="0">
                <a:solidFill>
                  <a:srgbClr val="0070C0"/>
                </a:solidFill>
              </a:rPr>
              <a:t>and manage a project is an important skill needed by many different people working </a:t>
            </a:r>
            <a:r>
              <a:rPr lang="en-US" dirty="0" smtClean="0">
                <a:solidFill>
                  <a:srgbClr val="0070C0"/>
                </a:solidFill>
              </a:rPr>
              <a:t>in business</a:t>
            </a:r>
            <a:r>
              <a:rPr lang="en-US" dirty="0">
                <a:solidFill>
                  <a:srgbClr val="0070C0"/>
                </a:solidFill>
              </a:rPr>
              <a:t>.</a:t>
            </a:r>
          </a:p>
          <a:p>
            <a:pPr marL="271463" indent="-271463">
              <a:spcAft>
                <a:spcPts val="600"/>
              </a:spcAft>
              <a:buClr>
                <a:schemeClr val="accent6">
                  <a:lumMod val="50000"/>
                </a:schemeClr>
              </a:buClr>
              <a:buFont typeface="Wingdings 3" panose="05040102010807070707" pitchFamily="18" charset="2"/>
              <a:buChar char=""/>
            </a:pPr>
            <a:r>
              <a:rPr lang="en-US" dirty="0">
                <a:solidFill>
                  <a:srgbClr val="0070C0"/>
                </a:solidFill>
              </a:rPr>
              <a:t>In this unit you will learn about the stages of project management, and the type of skills a </a:t>
            </a:r>
            <a:r>
              <a:rPr lang="en-US" dirty="0" smtClean="0">
                <a:solidFill>
                  <a:srgbClr val="0070C0"/>
                </a:solidFill>
              </a:rPr>
              <a:t>project manager </a:t>
            </a:r>
            <a:r>
              <a:rPr lang="en-US" dirty="0">
                <a:solidFill>
                  <a:srgbClr val="0070C0"/>
                </a:solidFill>
              </a:rPr>
              <a:t>should have. You will also learn why you need to monitor the progress of projects as it </a:t>
            </a:r>
            <a:r>
              <a:rPr lang="en-US" dirty="0" smtClean="0">
                <a:solidFill>
                  <a:srgbClr val="0070C0"/>
                </a:solidFill>
              </a:rPr>
              <a:t>is vital </a:t>
            </a:r>
            <a:r>
              <a:rPr lang="en-US" dirty="0">
                <a:solidFill>
                  <a:srgbClr val="0070C0"/>
                </a:solidFill>
              </a:rPr>
              <a:t>to their successful completion and implementation.</a:t>
            </a:r>
          </a:p>
          <a:p>
            <a:pPr marL="271463" indent="-271463">
              <a:spcAft>
                <a:spcPts val="600"/>
              </a:spcAft>
              <a:buClr>
                <a:schemeClr val="accent6">
                  <a:lumMod val="50000"/>
                </a:schemeClr>
              </a:buClr>
              <a:buFont typeface="Wingdings 3" panose="05040102010807070707" pitchFamily="18" charset="2"/>
              <a:buChar char=""/>
            </a:pPr>
            <a:r>
              <a:rPr lang="en-US" dirty="0">
                <a:solidFill>
                  <a:srgbClr val="0070C0"/>
                </a:solidFill>
              </a:rPr>
              <a:t>You will plan a project, and prepare a project plan. You will learn about the different planning </a:t>
            </a:r>
            <a:r>
              <a:rPr lang="en-US" dirty="0" smtClean="0">
                <a:solidFill>
                  <a:srgbClr val="0070C0"/>
                </a:solidFill>
              </a:rPr>
              <a:t>tools available </a:t>
            </a:r>
            <a:r>
              <a:rPr lang="en-US" dirty="0">
                <a:solidFill>
                  <a:srgbClr val="0070C0"/>
                </a:solidFill>
              </a:rPr>
              <a:t>for project planning. Whilst preparing the project plan, you need to be aware of </a:t>
            </a:r>
            <a:r>
              <a:rPr lang="en-US" dirty="0" smtClean="0">
                <a:solidFill>
                  <a:srgbClr val="0070C0"/>
                </a:solidFill>
              </a:rPr>
              <a:t>internal and </a:t>
            </a:r>
            <a:r>
              <a:rPr lang="en-US" dirty="0">
                <a:solidFill>
                  <a:srgbClr val="0070C0"/>
                </a:solidFill>
              </a:rPr>
              <a:t>external factors which might have an impact on the planning process, as well as </a:t>
            </a:r>
            <a:r>
              <a:rPr lang="en-US" dirty="0" smtClean="0">
                <a:solidFill>
                  <a:srgbClr val="0070C0"/>
                </a:solidFill>
              </a:rPr>
              <a:t>the successful </a:t>
            </a:r>
            <a:r>
              <a:rPr lang="en-US" dirty="0">
                <a:solidFill>
                  <a:srgbClr val="0070C0"/>
                </a:solidFill>
              </a:rPr>
              <a:t>completion and implementation of a project.</a:t>
            </a:r>
          </a:p>
          <a:p>
            <a:pPr marL="271463" indent="-271463">
              <a:spcAft>
                <a:spcPts val="600"/>
              </a:spcAft>
              <a:buClr>
                <a:schemeClr val="accent6">
                  <a:lumMod val="50000"/>
                </a:schemeClr>
              </a:buClr>
              <a:buFont typeface="Wingdings 3" panose="05040102010807070707" pitchFamily="18" charset="2"/>
              <a:buChar char=""/>
            </a:pPr>
            <a:r>
              <a:rPr lang="en-US" dirty="0">
                <a:solidFill>
                  <a:srgbClr val="0070C0"/>
                </a:solidFill>
              </a:rPr>
              <a:t>This unit will help you to develop the skills required to plan projects and be aware of </a:t>
            </a:r>
            <a:r>
              <a:rPr lang="en-US" dirty="0" smtClean="0">
                <a:solidFill>
                  <a:srgbClr val="0070C0"/>
                </a:solidFill>
              </a:rPr>
              <a:t>possible obstacles </a:t>
            </a:r>
            <a:r>
              <a:rPr lang="en-US" dirty="0">
                <a:solidFill>
                  <a:srgbClr val="0070C0"/>
                </a:solidFill>
              </a:rPr>
              <a:t>that can impact on the outcome of a project.</a:t>
            </a:r>
          </a:p>
        </p:txBody>
      </p:sp>
      <p:sp>
        <p:nvSpPr>
          <p:cNvPr id="10" name="Title 2"/>
          <p:cNvSpPr>
            <a:spLocks noGrp="1"/>
          </p:cNvSpPr>
          <p:nvPr>
            <p:ph type="title"/>
          </p:nvPr>
        </p:nvSpPr>
        <p:spPr>
          <a:xfrm>
            <a:off x="70266" y="72008"/>
            <a:ext cx="8859452" cy="548680"/>
          </a:xfrm>
        </p:spPr>
        <p:txBody>
          <a:bodyPr>
            <a:noAutofit/>
          </a:bodyPr>
          <a:lstStyle/>
          <a:p>
            <a:r>
              <a:rPr lang="en-US" sz="3200" dirty="0" smtClean="0"/>
              <a:t>16 – Principles of Project Management – Unit Aim</a:t>
            </a:r>
            <a:endParaRPr lang="en-US" sz="3200" dirty="0"/>
          </a:p>
        </p:txBody>
      </p:sp>
    </p:spTree>
    <p:extLst>
      <p:ext uri="{BB962C8B-B14F-4D97-AF65-F5344CB8AC3E}">
        <p14:creationId xmlns:p14="http://schemas.microsoft.com/office/powerpoint/2010/main" val="290075269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545085028"/>
              </p:ext>
            </p:extLst>
          </p:nvPr>
        </p:nvGraphicFramePr>
        <p:xfrm>
          <a:off x="7164288" y="1052736"/>
          <a:ext cx="1656184" cy="5589200"/>
        </p:xfrm>
        <a:graphic>
          <a:graphicData uri="http://schemas.openxmlformats.org/drawingml/2006/table">
            <a:tbl>
              <a:tblPr firstRow="1" firstCol="1" lastRow="1" lastCol="1" bandRow="1" bandCol="1">
                <a:tableStyleId>{2D5ABB26-0587-4C30-8999-92F81FD0307C}</a:tableStyleId>
              </a:tblPr>
              <a:tblGrid>
                <a:gridCol w="1656184"/>
              </a:tblGrid>
              <a:tr h="358282">
                <a:tc>
                  <a:txBody>
                    <a:bodyPr/>
                    <a:lstStyle/>
                    <a:p>
                      <a:pPr>
                        <a:spcAft>
                          <a:spcPts val="0"/>
                        </a:spcAft>
                      </a:pPr>
                      <a:endParaRPr lang="en-GB" sz="124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30918">
                <a:tc>
                  <a:txBody>
                    <a:bodyPr/>
                    <a:lstStyle/>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A School project could be for a subject, lesson, series of lessons or to benefit the overall school day.</a:t>
                      </a:r>
                    </a:p>
                    <a:p>
                      <a:pPr marL="177800" indent="-177800" algn="l">
                        <a:spcAft>
                          <a:spcPts val="600"/>
                        </a:spcAft>
                        <a:buFontTx/>
                        <a:buBlip>
                          <a:blip r:embed="rId3"/>
                        </a:buBlip>
                      </a:pPr>
                      <a:r>
                        <a:rPr lang="en-GB" sz="1240" baseline="0" dirty="0" smtClean="0">
                          <a:solidFill>
                            <a:schemeClr val="tx1"/>
                          </a:solidFill>
                          <a:effectLst/>
                          <a:latin typeface="Arial" pitchFamily="34" charset="0"/>
                          <a:ea typeface="Times New Roman"/>
                          <a:cs typeface="Arial" pitchFamily="34" charset="0"/>
                        </a:rPr>
                        <a:t>Planning your revision timetable for exams could be considered a project.</a:t>
                      </a:r>
                    </a:p>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Not all project plans mean a successful outcome.</a:t>
                      </a:r>
                    </a:p>
                    <a:p>
                      <a:pPr marL="177800" indent="-177800" algn="l">
                        <a:spcAft>
                          <a:spcPts val="600"/>
                        </a:spcAft>
                        <a:buFontTx/>
                        <a:buBlip>
                          <a:blip r:embed="rId3"/>
                        </a:buBlip>
                      </a:pPr>
                      <a:r>
                        <a:rPr lang="en-GB" sz="1240" baseline="0" dirty="0" smtClean="0">
                          <a:solidFill>
                            <a:schemeClr val="tx1"/>
                          </a:solidFill>
                          <a:effectLst/>
                          <a:latin typeface="Arial" pitchFamily="34" charset="0"/>
                          <a:ea typeface="Times New Roman"/>
                          <a:cs typeface="Arial" pitchFamily="34" charset="0"/>
                        </a:rPr>
                        <a:t>Every marketing plan is a project that is planned and executed with a purpose and outcome.</a:t>
                      </a:r>
                    </a:p>
                    <a:p>
                      <a:pPr marL="177800" indent="-177800" algn="l">
                        <a:spcAft>
                          <a:spcPts val="600"/>
                        </a:spcAft>
                        <a:buFontTx/>
                        <a:buBlip>
                          <a:blip r:embed="rId3"/>
                        </a:buBlip>
                      </a:pPr>
                      <a:r>
                        <a:rPr lang="en-GB" sz="1240" baseline="0" dirty="0" smtClean="0">
                          <a:solidFill>
                            <a:srgbClr val="FF0000"/>
                          </a:solidFill>
                          <a:effectLst/>
                          <a:latin typeface="Arial" pitchFamily="34" charset="0"/>
                          <a:ea typeface="Times New Roman"/>
                          <a:cs typeface="Arial" pitchFamily="34" charset="0"/>
                        </a:rPr>
                        <a:t>At some point you will either create a project in life or be part of someone else’s project plan.</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63426" y="1079401"/>
            <a:ext cx="6907923" cy="5693866"/>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GB" sz="1400" dirty="0" smtClean="0"/>
              <a:t>A </a:t>
            </a:r>
            <a:r>
              <a:rPr lang="en-GB" sz="1400" b="1" dirty="0" smtClean="0"/>
              <a:t>project</a:t>
            </a:r>
            <a:r>
              <a:rPr lang="en-GB" sz="1400" dirty="0" smtClean="0"/>
              <a:t> </a:t>
            </a:r>
            <a:r>
              <a:rPr lang="en-US" sz="1400" dirty="0" smtClean="0"/>
              <a:t>is a planned </a:t>
            </a:r>
            <a:r>
              <a:rPr lang="en-US" sz="1400" dirty="0"/>
              <a:t>set of interrelated tasks to be executed over a fixed period and within certain cost and other </a:t>
            </a:r>
            <a:r>
              <a:rPr lang="en-US" sz="1400" dirty="0" smtClean="0"/>
              <a:t>limitations, for example building a house, making a new product, creating the accounts for a school canteen. It is defined as something that has:</a:t>
            </a:r>
            <a:endParaRPr lang="en-US" sz="1400" dirty="0"/>
          </a:p>
          <a:p>
            <a:pPr marL="541338" indent="-285750">
              <a:buClr>
                <a:srgbClr val="C00000"/>
              </a:buClr>
              <a:buFont typeface="Arial" panose="020B0604020202020204" pitchFamily="34" charset="0"/>
              <a:buChar char="•"/>
            </a:pPr>
            <a:r>
              <a:rPr lang="en-US" sz="1400" dirty="0" smtClean="0"/>
              <a:t>Definite </a:t>
            </a:r>
            <a:r>
              <a:rPr lang="en-US" sz="1400" dirty="0"/>
              <a:t>beginning, end and outcome of project </a:t>
            </a:r>
            <a:r>
              <a:rPr lang="en-US" sz="1400" dirty="0" smtClean="0"/>
              <a:t>so that it can be measured, labelled and arranged with aims and objectives.</a:t>
            </a:r>
            <a:endParaRPr lang="en-US" sz="1400" dirty="0"/>
          </a:p>
          <a:p>
            <a:pPr marL="285750" indent="-285750">
              <a:buClr>
                <a:srgbClr val="C00000"/>
              </a:buClr>
              <a:buFont typeface="Wingdings 3" panose="05040102010807070707" pitchFamily="18" charset="2"/>
              <a:buChar char=""/>
            </a:pPr>
            <a:r>
              <a:rPr lang="en-US" sz="1400" b="1" dirty="0"/>
              <a:t>Types of business project </a:t>
            </a:r>
            <a:r>
              <a:rPr lang="en-US" sz="1400" dirty="0" smtClean="0"/>
              <a:t>– Projects vary is shape and size depending on what wants what from it. These types dictate the aims and objectives of a project, how it is run and what sis expected from it, they include:</a:t>
            </a:r>
          </a:p>
          <a:p>
            <a:pPr marL="742950" lvl="1" indent="-285750">
              <a:buClr>
                <a:srgbClr val="C00000"/>
              </a:buClr>
              <a:buFont typeface="Wingdings 3" panose="05040102010807070707" pitchFamily="18" charset="2"/>
              <a:buChar char=""/>
            </a:pPr>
            <a:r>
              <a:rPr lang="en-US" sz="1400" b="1" dirty="0" smtClean="0"/>
              <a:t>Management</a:t>
            </a:r>
            <a:r>
              <a:rPr lang="en-US" sz="1400" dirty="0" smtClean="0"/>
              <a:t> – A system of change within accompany such as restructuring, setting up a system, creating a department, having a task complete like a company report or opening up in a new market for its goods.</a:t>
            </a:r>
          </a:p>
          <a:p>
            <a:pPr marL="742950" lvl="1" indent="-285750">
              <a:buClr>
                <a:srgbClr val="C00000"/>
              </a:buClr>
              <a:buFont typeface="Wingdings 3" panose="05040102010807070707" pitchFamily="18" charset="2"/>
              <a:buChar char=""/>
            </a:pPr>
            <a:r>
              <a:rPr lang="en-US" sz="1400" b="1" dirty="0" smtClean="0"/>
              <a:t>Manufacturing</a:t>
            </a:r>
            <a:r>
              <a:rPr lang="en-US" sz="1400" dirty="0" smtClean="0"/>
              <a:t> – A system of introducing the making processes of a new product, streamlining the production processes of a current product or merging technologies to improve the manufacture of a product.</a:t>
            </a:r>
          </a:p>
          <a:p>
            <a:pPr marL="742950" lvl="1" indent="-285750">
              <a:buClr>
                <a:srgbClr val="C00000"/>
              </a:buClr>
              <a:buFont typeface="Wingdings 3" panose="05040102010807070707" pitchFamily="18" charset="2"/>
              <a:buChar char=""/>
            </a:pPr>
            <a:r>
              <a:rPr lang="en-US" sz="1400" b="1" dirty="0" smtClean="0"/>
              <a:t>Construction</a:t>
            </a:r>
            <a:r>
              <a:rPr lang="en-US" sz="1400" dirty="0" smtClean="0"/>
              <a:t> – Building something like a house, school, factory, bridge, something that has a purpose that will lead to a design and finished version of the product.  </a:t>
            </a:r>
          </a:p>
          <a:p>
            <a:pPr marL="742950" lvl="1" indent="-285750">
              <a:buClr>
                <a:srgbClr val="C00000"/>
              </a:buClr>
              <a:buFont typeface="Wingdings 3" panose="05040102010807070707" pitchFamily="18" charset="2"/>
              <a:buChar char=""/>
            </a:pPr>
            <a:r>
              <a:rPr lang="en-US" sz="1400" b="1" dirty="0" smtClean="0"/>
              <a:t>Research</a:t>
            </a:r>
            <a:r>
              <a:rPr lang="en-US" sz="1400" dirty="0" smtClean="0"/>
              <a:t> -  Inventing something, finding out through marketing the need for some new product or looking into why something is not the way it should be, either through marketing or product designing.</a:t>
            </a:r>
          </a:p>
          <a:p>
            <a:pPr marL="742950" lvl="1" indent="-285750">
              <a:buClr>
                <a:srgbClr val="C00000"/>
              </a:buClr>
              <a:buFont typeface="Wingdings 3" panose="05040102010807070707" pitchFamily="18" charset="2"/>
              <a:buChar char=""/>
            </a:pPr>
            <a:r>
              <a:rPr lang="en-US" sz="1400" b="1" dirty="0" smtClean="0"/>
              <a:t>IT</a:t>
            </a:r>
            <a:r>
              <a:rPr lang="en-US" sz="1400" dirty="0" smtClean="0"/>
              <a:t> -  Changing a system for a new system, introducing an IT system into the current environment through direct changeover, phased  or concurrent processing.</a:t>
            </a:r>
          </a:p>
          <a:p>
            <a:pPr marL="0" lvl="1">
              <a:buClr>
                <a:srgbClr val="C00000"/>
              </a:buClr>
            </a:pPr>
            <a:r>
              <a:rPr lang="en-US" sz="1400" b="1" dirty="0" smtClean="0">
                <a:solidFill>
                  <a:srgbClr val="FF0000"/>
                </a:solidFill>
              </a:rPr>
              <a:t>P1.1 - Task 01 </a:t>
            </a:r>
            <a:r>
              <a:rPr lang="en-US" sz="1400" dirty="0" smtClean="0">
                <a:solidFill>
                  <a:srgbClr val="FF0000"/>
                </a:solidFill>
              </a:rPr>
              <a:t>– Define what a Project is and using different project types and examples, outline the aims and objectives of what a project should achieve.</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P1.1 – The Stages of Project Management</a:t>
            </a:r>
            <a:endParaRPr lang="en-US" sz="3200" dirty="0"/>
          </a:p>
        </p:txBody>
      </p:sp>
    </p:spTree>
    <p:extLst>
      <p:ext uri="{BB962C8B-B14F-4D97-AF65-F5344CB8AC3E}">
        <p14:creationId xmlns:p14="http://schemas.microsoft.com/office/powerpoint/2010/main" val="3841601271"/>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16.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purl.org/dc/dcmitype/"/>
    <ds:schemaRef ds:uri="http://purl.org/dc/terms/"/>
    <ds:schemaRef ds:uri="http://purl.org/dc/elements/1.1/"/>
    <ds:schemaRef ds:uri="http://www.w3.org/XML/1998/namespace"/>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63796</TotalTime>
  <Words>7231</Words>
  <Application>Microsoft Office PowerPoint</Application>
  <PresentationFormat>On-screen Show (4:3)</PresentationFormat>
  <Paragraphs>436</Paragraphs>
  <Slides>26</Slides>
  <Notes>26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26</vt:i4>
      </vt:variant>
    </vt:vector>
  </HeadingPairs>
  <TitlesOfParts>
    <vt:vector size="36" baseType="lpstr">
      <vt:lpstr>ＭＳ Ｐゴシック</vt: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15 – Learning Outcome (LO) Weightings</vt:lpstr>
      <vt:lpstr>Assessment Criteria</vt:lpstr>
      <vt:lpstr>16 – Principles of Project Management – Unit Aim</vt:lpstr>
      <vt:lpstr>P1.1 – The Stages of Project Management</vt:lpstr>
      <vt:lpstr>P1.1 – The Stages of Project Management</vt:lpstr>
      <vt:lpstr>P1.1 – The Stages of Project Management</vt:lpstr>
      <vt:lpstr>P1.1 – The Stages of Project Management</vt:lpstr>
      <vt:lpstr>P1.1 – The Stages of Project Management</vt:lpstr>
      <vt:lpstr>P1.1 – The Stages of Project Management</vt:lpstr>
      <vt:lpstr>P1.1 – The Stages of Project Management</vt:lpstr>
      <vt:lpstr>P1.1 – The Stages of Project Management</vt:lpstr>
      <vt:lpstr>P1.2 – Project Planning</vt:lpstr>
      <vt:lpstr>P1.2 – Project Planning – Financial Planning</vt:lpstr>
      <vt:lpstr>P1.2 – Project Planning – Quality Assurance Planning</vt:lpstr>
      <vt:lpstr>P1.2 – Project Planning – Risk Management Planning</vt:lpstr>
      <vt:lpstr>P1.3 – Project Direction</vt:lpstr>
      <vt:lpstr>P1.3 – Project Direction</vt:lpstr>
      <vt:lpstr>P1.3 – Project Direction</vt:lpstr>
      <vt:lpstr>P1.4 – Project Closure and Post Implementation Review</vt:lpstr>
      <vt:lpstr>P1.4 – Project Closure and Post Implementation Review</vt:lpstr>
      <vt:lpstr>P1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16.1</dc:title>
  <dc:subject>eBusiness</dc:subject>
  <dc:creator>Enderoth</dc:creator>
  <cp:lastModifiedBy>Stephen Rafferty</cp:lastModifiedBy>
  <cp:revision>1830</cp:revision>
  <cp:lastPrinted>2014-01-22T18:25:48Z</cp:lastPrinted>
  <dcterms:created xsi:type="dcterms:W3CDTF">2008-03-12T11:01:44Z</dcterms:created>
  <dcterms:modified xsi:type="dcterms:W3CDTF">2018-08-05T15:12:59Z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